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63" r:id="rId6"/>
    <p:sldId id="264" r:id="rId7"/>
    <p:sldId id="259" r:id="rId8"/>
    <p:sldId id="265" r:id="rId9"/>
    <p:sldId id="266" r:id="rId10"/>
    <p:sldId id="260" r:id="rId11"/>
    <p:sldId id="267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7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NanumGothicExtraBold" panose="020D0904000000000000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78" autoAdjust="0"/>
  </p:normalViewPr>
  <p:slideViewPr>
    <p:cSldViewPr snapToGrid="0">
      <p:cViewPr varScale="1">
        <p:scale>
          <a:sx n="73" d="100"/>
          <a:sy n="73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-17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2139B-50FE-48DD-87A7-42D22A81837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2FA79-C250-4177-A238-DBBBA49B57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저는 </a:t>
            </a:r>
            <a:r>
              <a:rPr lang="en-US" altLang="ko-KR"/>
              <a:t>CV </a:t>
            </a:r>
            <a:r>
              <a:rPr lang="ko-KR" altLang="en-US"/>
              <a:t>프로젝트 </a:t>
            </a:r>
            <a:r>
              <a:rPr lang="en-US" altLang="ko-KR"/>
              <a:t>1</a:t>
            </a:r>
            <a:r>
              <a:rPr lang="ko-KR" altLang="en-US"/>
              <a:t>팀 최종 발표를 맡게된 배준학이라고 합니다</a:t>
            </a:r>
            <a:r>
              <a:rPr lang="en-US" altLang="ko-KR"/>
              <a:t>. </a:t>
            </a:r>
            <a:r>
              <a:rPr lang="ko-KR" altLang="en-US"/>
              <a:t>반갑습니다</a:t>
            </a:r>
            <a:r>
              <a:rPr lang="en-US" altLang="ko-KR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3D5BFE7-4065-8B87-28A9-AEBDB7EB4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A0B68AC9-2E8F-9ACC-3A80-481B23B47D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A357E3EE-66E8-5E2A-D901-6ACF7A35B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수평 수직 플립입니다</a:t>
            </a:r>
            <a:r>
              <a:rPr lang="en-US" altLang="ko-KR"/>
              <a:t>. </a:t>
            </a:r>
          </a:p>
          <a:p>
            <a:r>
              <a:rPr lang="ko-KR" altLang="en-US"/>
              <a:t>수평 플립과 수직 플립은 각각 </a:t>
            </a:r>
            <a:r>
              <a:rPr lang="en-US" altLang="ko-KR"/>
              <a:t>50%</a:t>
            </a:r>
            <a:r>
              <a:rPr lang="ko-KR" altLang="en-US"/>
              <a:t>의 확률로 이미지를 뒤집는 방식입니다</a:t>
            </a:r>
            <a:r>
              <a:rPr lang="en-US" altLang="ko-KR"/>
              <a:t>. </a:t>
            </a:r>
            <a:r>
              <a:rPr lang="ko-KR" altLang="en-US"/>
              <a:t>새의 이미지는 일반적으로 방향에 크게 민감하지 않기 때문에</a:t>
            </a:r>
            <a:r>
              <a:rPr lang="en-US" altLang="ko-KR"/>
              <a:t>, </a:t>
            </a:r>
            <a:r>
              <a:rPr lang="ko-KR" altLang="en-US"/>
              <a:t>이미지를 뒤집어도 분류에 필요한 주요 특징을 유지할 수 있었습니다</a:t>
            </a:r>
            <a:r>
              <a:rPr lang="en-US" altLang="ko-KR"/>
              <a:t>..</a:t>
            </a:r>
          </a:p>
          <a:p>
            <a:r>
              <a:rPr lang="en-US" altLang="ko-KR"/>
              <a:t>,Resize</a:t>
            </a:r>
            <a:r>
              <a:rPr lang="ko-KR" altLang="en-US"/>
              <a:t>는 모든 이미지를 모델이 요구하는 </a:t>
            </a:r>
            <a:r>
              <a:rPr lang="en-US" altLang="ko-KR" b="1"/>
              <a:t>224x224 </a:t>
            </a:r>
            <a:r>
              <a:rPr lang="ko-KR" altLang="en-US" b="1"/>
              <a:t>크기</a:t>
            </a:r>
            <a:r>
              <a:rPr lang="ko-KR" altLang="en-US"/>
              <a:t>로 통일하는 과정입니다</a:t>
            </a:r>
            <a:r>
              <a:rPr lang="en-US" altLang="ko-KR"/>
              <a:t>. </a:t>
            </a:r>
            <a:r>
              <a:rPr lang="ko-KR" altLang="en-US"/>
              <a:t>이미지 크기를 통일함으로써 모델이 데이터를 일관되게 처리할 수 있도록 하고</a:t>
            </a:r>
            <a:r>
              <a:rPr lang="en-US" altLang="ko-KR"/>
              <a:t> Normalize</a:t>
            </a:r>
            <a:r>
              <a:rPr lang="ko-KR" altLang="en-US"/>
              <a:t>는 픽셀 값을 정규화하여 학습 과정에서 데이터의 수렴 속도가 빨라지고</a:t>
            </a:r>
            <a:r>
              <a:rPr lang="en-US" altLang="ko-KR"/>
              <a:t>, </a:t>
            </a:r>
            <a:r>
              <a:rPr lang="ko-KR" altLang="en-US"/>
              <a:t>안정성을 크게 향상되도록 하였습니다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845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1A6FBFF-06EA-EFBF-189F-6F055751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39B0A39A-AFD1-8046-1E8A-318F42EB6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D641E6A9-3418-D954-1890-C7AED026D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30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F0A4146-130F-3D7D-B806-9D32B48A3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9D22419E-7778-8043-E342-347443167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CC10E1D6-58F6-96C0-D754-89BD8148D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05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2A7EE84-626A-B7C0-DE15-990ED805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01CCC8F4-937A-C98C-E97F-B94D39AA11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4E66F75A-AE23-9A3D-306B-4E5061418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96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3f1e5ae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303f1e5aec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/>
              <a:t>다음으로 전단 변형입니다</a:t>
            </a:r>
            <a:r>
              <a:rPr lang="en-US" altLang="ko-KR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/>
              <a:t>이미지를 </a:t>
            </a:r>
            <a:r>
              <a:rPr lang="en-US" altLang="ko-KR"/>
              <a:t>X</a:t>
            </a:r>
            <a:r>
              <a:rPr lang="ko-KR" altLang="en-US"/>
              <a:t>축 또는 </a:t>
            </a:r>
            <a:r>
              <a:rPr lang="en-US" altLang="ko-KR"/>
              <a:t>Y</a:t>
            </a:r>
            <a:r>
              <a:rPr lang="ko-KR" altLang="en-US"/>
              <a:t>축을 기준으로 기울이는 데이터 증강 기법입니다</a:t>
            </a:r>
            <a:r>
              <a:rPr lang="en-US" altLang="ko-KR"/>
              <a:t>.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이미지를 좌우 또는 상하로 평행사변형 형태로 왜곡할 수 있습니다</a:t>
            </a:r>
            <a:r>
              <a:rPr lang="en-US" altLang="ko-KR"/>
              <a:t>. </a:t>
            </a:r>
            <a:r>
              <a:rPr lang="ko-KR" altLang="en-US"/>
              <a:t>이를 위해 </a:t>
            </a:r>
            <a:r>
              <a:rPr lang="ko-KR" altLang="en-US" b="1"/>
              <a:t>변환 메트릭스</a:t>
            </a:r>
            <a:r>
              <a:rPr lang="ko-KR" altLang="en-US"/>
              <a:t>를 사용하며</a:t>
            </a:r>
            <a:r>
              <a:rPr lang="en-US" altLang="ko-KR"/>
              <a:t>, </a:t>
            </a:r>
            <a:r>
              <a:rPr lang="ko-KR" altLang="en-US"/>
              <a:t>기울기 각도를 설정해 왜곡 정도를 제어하였습니다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3f1e5ae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03f1e5ae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/>
              <a:t>전단 변형의 생성 및 적용 방식에 대해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이미지를 </a:t>
            </a:r>
            <a:r>
              <a:rPr lang="ko-KR" altLang="en-US" b="1"/>
              <a:t>랜덤하게 </a:t>
            </a:r>
            <a:r>
              <a:rPr lang="en-US" altLang="ko-KR" b="1"/>
              <a:t>X</a:t>
            </a:r>
            <a:r>
              <a:rPr lang="ko-KR" altLang="en-US" b="1"/>
              <a:t>축</a:t>
            </a:r>
            <a:r>
              <a:rPr lang="en-US" altLang="ko-KR" b="1"/>
              <a:t>, Y</a:t>
            </a:r>
            <a:r>
              <a:rPr lang="ko-KR" altLang="en-US" b="1"/>
              <a:t>축</a:t>
            </a:r>
            <a:r>
              <a:rPr lang="en-US" altLang="ko-KR" b="1"/>
              <a:t>, </a:t>
            </a:r>
            <a:r>
              <a:rPr lang="ko-KR" altLang="en-US" b="1"/>
              <a:t>또는 두 축 모두</a:t>
            </a:r>
            <a:r>
              <a:rPr lang="ko-KR" altLang="en-US"/>
              <a:t>를 기준으로 전단 변형을 실행하였습니다</a:t>
            </a:r>
            <a:r>
              <a:rPr lang="en-US" altLang="ko-KR"/>
              <a:t>. </a:t>
            </a:r>
            <a:r>
              <a:rPr lang="ko-KR" altLang="en-US"/>
              <a:t>변환 메트릭스를 사용해 전단 변형을 수행한 뒤</a:t>
            </a:r>
            <a:r>
              <a:rPr lang="en-US" altLang="ko-KR"/>
              <a:t>, </a:t>
            </a:r>
            <a:r>
              <a:rPr lang="ko-KR" altLang="en-US"/>
              <a:t>데이터셋의 크기를 기존보다 </a:t>
            </a:r>
            <a:r>
              <a:rPr lang="en-US" altLang="ko-KR" b="1"/>
              <a:t>2</a:t>
            </a:r>
            <a:r>
              <a:rPr lang="ko-KR" altLang="en-US" b="1"/>
              <a:t>배로 증강시켰고</a:t>
            </a:r>
            <a:r>
              <a:rPr lang="en-US" altLang="ko-KR"/>
              <a:t> </a:t>
            </a:r>
            <a:r>
              <a:rPr lang="ko-KR" altLang="en-US"/>
              <a:t>이렇게 생성된 데이터는 원본 데이터와 함께 학습에 사용되도록 모두를 포함하는 리스트를 생성시켜서 학습에 사용하였습니다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3f1e5aec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303f1e5aec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색상 및 밝기 조절입니다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 두 가지 함수를 통해 밝기</a:t>
            </a:r>
            <a:r>
              <a:rPr lang="en-US" altLang="ko-KR"/>
              <a:t>, </a:t>
            </a:r>
            <a:r>
              <a:rPr lang="ko-KR" altLang="en-US"/>
              <a:t>채도</a:t>
            </a:r>
            <a:r>
              <a:rPr lang="en-US" altLang="ko-KR"/>
              <a:t>, </a:t>
            </a:r>
            <a:r>
              <a:rPr lang="ko-KR" altLang="en-US"/>
              <a:t>색조를 랜덤하게 조절해 조명 변화나 색상 왜곡에 대한 모델의 적응력을 높이고자 했습니다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이는 다양한 조명 환경에서도 견고한 모델을 만드는 것이 목표였습니다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34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ColorJitter</a:t>
            </a:r>
            <a:r>
              <a:rPr lang="ko-KR" altLang="en-US"/>
              <a:t>의 밝기</a:t>
            </a:r>
            <a:r>
              <a:rPr lang="en-US" altLang="ko-KR"/>
              <a:t>, </a:t>
            </a:r>
            <a:r>
              <a:rPr lang="ko-KR" altLang="en-US"/>
              <a:t>대비</a:t>
            </a:r>
            <a:r>
              <a:rPr lang="en-US" altLang="ko-KR"/>
              <a:t>, </a:t>
            </a:r>
            <a:r>
              <a:rPr lang="ko-KR" altLang="en-US"/>
              <a:t>채도</a:t>
            </a:r>
            <a:r>
              <a:rPr lang="en-US" altLang="ko-KR"/>
              <a:t>, </a:t>
            </a:r>
            <a:r>
              <a:rPr lang="ko-KR" altLang="en-US"/>
              <a:t>색조 파라미터는 각각 </a:t>
            </a:r>
            <a:r>
              <a:rPr lang="en-US" altLang="ko-KR"/>
              <a:t>±20% </a:t>
            </a:r>
            <a:r>
              <a:rPr lang="ko-KR" altLang="en-US"/>
              <a:t>범위로 설정되었습니다</a:t>
            </a:r>
            <a:r>
              <a:rPr lang="en-US" altLang="ko-KR"/>
              <a:t>. </a:t>
            </a:r>
            <a:r>
              <a:rPr lang="ko-KR" altLang="en-US"/>
              <a:t>이 변화를 통해 데이터의 다양성을 확보하고</a:t>
            </a:r>
            <a:r>
              <a:rPr lang="en-US" altLang="ko-KR"/>
              <a:t>, </a:t>
            </a:r>
            <a:r>
              <a:rPr lang="ko-KR" altLang="en-US"/>
              <a:t>모델이 조명 조건에 민감하지 않도록 학습을 유도했습니다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731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HueSaturationValue</a:t>
            </a:r>
            <a:r>
              <a:rPr lang="ko-KR" altLang="en-US"/>
              <a:t>는 색조를 </a:t>
            </a:r>
            <a:r>
              <a:rPr lang="en-US" altLang="ko-KR"/>
              <a:t>±20, </a:t>
            </a:r>
            <a:r>
              <a:rPr lang="ko-KR" altLang="en-US"/>
              <a:t>채도를 </a:t>
            </a:r>
            <a:r>
              <a:rPr lang="en-US" altLang="ko-KR"/>
              <a:t>±30, </a:t>
            </a:r>
            <a:r>
              <a:rPr lang="ko-KR" altLang="en-US"/>
              <a:t>명도를 </a:t>
            </a:r>
            <a:r>
              <a:rPr lang="en-US" altLang="ko-KR"/>
              <a:t>±20 </a:t>
            </a:r>
            <a:r>
              <a:rPr lang="ko-KR" altLang="en-US"/>
              <a:t>범위에서 조정했습니다</a:t>
            </a:r>
            <a:r>
              <a:rPr lang="en-US" altLang="ko-KR"/>
              <a:t>. </a:t>
            </a:r>
            <a:r>
              <a:rPr lang="ko-KR" altLang="en-US"/>
              <a:t>이를 통해 빛 반사나 그림자 같은 상황에서도 모델이 정확히 인식하도록 만들었습니다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77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 팀은 총 </a:t>
            </a:r>
            <a:r>
              <a:rPr lang="en-US" altLang="ko-KR"/>
              <a:t>4</a:t>
            </a:r>
            <a:r>
              <a:rPr lang="ko-KR" altLang="en-US"/>
              <a:t>명으로 구성되었으며</a:t>
            </a:r>
            <a:r>
              <a:rPr lang="en-US" altLang="ko-KR"/>
              <a:t>, </a:t>
            </a:r>
            <a:r>
              <a:rPr lang="ko-KR" altLang="en-US"/>
              <a:t>팀원은 강민성</a:t>
            </a:r>
            <a:r>
              <a:rPr lang="en-US" altLang="ko-KR"/>
              <a:t>, </a:t>
            </a:r>
            <a:r>
              <a:rPr lang="ko-KR" altLang="en-US"/>
              <a:t>배준학</a:t>
            </a:r>
            <a:r>
              <a:rPr lang="en-US" altLang="ko-KR"/>
              <a:t>, </a:t>
            </a:r>
            <a:r>
              <a:rPr lang="ko-KR" altLang="en-US"/>
              <a:t>임유민</a:t>
            </a:r>
            <a:r>
              <a:rPr lang="en-US" altLang="ko-KR"/>
              <a:t>, </a:t>
            </a:r>
            <a:r>
              <a:rPr lang="ko-KR" altLang="en-US"/>
              <a:t>황지민입니다</a:t>
            </a:r>
            <a:r>
              <a:rPr lang="en-US" altLang="ko-KR"/>
              <a:t>. </a:t>
            </a:r>
            <a:r>
              <a:rPr lang="ko-KR" altLang="en-US"/>
              <a:t>프로젝트는 전적으로 온라인에서 진행되었으며</a:t>
            </a:r>
            <a:r>
              <a:rPr lang="en-US" altLang="ko-KR"/>
              <a:t>, </a:t>
            </a:r>
            <a:r>
              <a:rPr lang="ko-KR" altLang="en-US"/>
              <a:t>주기적으로 진행 상황을 공유하고 협력하였습니다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707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결과입니다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데이터 증강후 </a:t>
            </a:r>
            <a:r>
              <a:rPr lang="en-US" altLang="ko-KR"/>
              <a:t>f1 score</a:t>
            </a:r>
            <a:r>
              <a:rPr lang="ko-KR" altLang="en-US"/>
              <a:t>가 소량 증가했지만 큰 차이가 없는 것을 확인할 수 있습니다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저해상도 이미지의 한계를 생각해볼 수 있는데</a:t>
            </a:r>
            <a:endParaRPr lang="ko-KR" altLang="en-US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이미지의 해상도가 낮아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및 밝기 변화를 통한 정보 증대 효과가 제한적이었고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상태에서 색상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밝기 변화가 세부적인 패턴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깃털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 등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미치는 영향이 크지 않다라는 것을 예측할 수 있었습니다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더해서 </a:t>
            </a:r>
            <a:r>
              <a:rPr lang="en-US" altLang="ko-KR" sz="11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11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특성에 대해서도 생각해보면</a:t>
            </a:r>
            <a:endParaRPr lang="ko-KR" altLang="en-US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데이터 증강 없이도 기본적으로 높은 성능을 발휘하기 때문에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증강의 효과가 상대적으로 미미하게 나타날 수 있다라는 것을 짐작할 수 있었습니다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022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ko-KR" altLang="en-US"/>
                  <a:t>마지막으로 가우시안 노이즈 적용 입니다</a:t>
                </a:r>
                <a:r>
                  <a:rPr lang="en-US" altLang="ko-KR"/>
                  <a:t>.EDA(Exploratory Data Analysis) </a:t>
                </a:r>
                <a:r>
                  <a:rPr lang="ko-KR" altLang="en-US"/>
                  <a:t>과정에서</a:t>
                </a:r>
                <a:r>
                  <a:rPr lang="en-US" altLang="ko-KR"/>
                  <a:t>, </a:t>
                </a:r>
                <a:r>
                  <a:rPr lang="ko-KR" altLang="en-US"/>
                  <a:t>고해상도 이미지와 저해상도 이미지 간의 주요 차이점 중 하나로 </a:t>
                </a:r>
                <a:r>
                  <a:rPr lang="ko-KR" altLang="en-US" b="1"/>
                  <a:t>색상 표준편차</a:t>
                </a:r>
                <a:r>
                  <a:rPr lang="ko-KR" altLang="en-US"/>
                  <a:t>가 확인되었습니다</a:t>
                </a:r>
                <a:r>
                  <a:rPr lang="en-US" altLang="ko-KR"/>
                  <a:t>. </a:t>
                </a:r>
                <a:r>
                  <a:rPr lang="ko-KR" altLang="en-US"/>
                  <a:t>고해상도 이미지는 저해상도 이미지보다 색상 표준편차가 더 높았으며</a:t>
                </a:r>
                <a:r>
                  <a:rPr lang="en-US" altLang="ko-KR"/>
                  <a:t>, </a:t>
                </a:r>
                <a:r>
                  <a:rPr lang="ko-KR" altLang="en-US"/>
                  <a:t>이러한 특성은 고해상도 이미지 학습 결과에서 </a:t>
                </a:r>
                <a:r>
                  <a:rPr lang="en-US" altLang="ko-KR" b="1"/>
                  <a:t>F1 </a:t>
                </a:r>
                <a:r>
                  <a:rPr lang="ko-KR" altLang="en-US" b="1"/>
                  <a:t>스코어가 훨씬 높게 나타난 요인</a:t>
                </a:r>
                <a:r>
                  <a:rPr lang="ko-KR" altLang="en-US"/>
                  <a:t>으로 추정됩니다</a:t>
                </a:r>
                <a:r>
                  <a:rPr lang="en-US" altLang="ko-KR"/>
                  <a:t>.</a:t>
                </a:r>
              </a:p>
              <a:p>
                <a:r>
                  <a:rPr lang="ko-KR" altLang="en-US"/>
                  <a:t>이를 바탕으로</a:t>
                </a:r>
                <a:r>
                  <a:rPr lang="en-US" altLang="ko-KR"/>
                  <a:t>, </a:t>
                </a:r>
                <a:r>
                  <a:rPr lang="ko-KR" altLang="en-US" b="1"/>
                  <a:t>색상 표준편차가 높은 이미지</a:t>
                </a:r>
                <a:r>
                  <a:rPr lang="ko-KR" altLang="en-US"/>
                  <a:t>는 분류 작업에서 </a:t>
                </a:r>
                <a:r>
                  <a:rPr lang="ko-KR" altLang="en-US" b="1"/>
                  <a:t>모델 학습에 긍정적인 영향을 미칠 수 있다</a:t>
                </a:r>
                <a:r>
                  <a:rPr lang="ko-KR" altLang="en-US"/>
                  <a:t>는 가설을 세웠습니다</a:t>
                </a:r>
                <a:r>
                  <a:rPr lang="en-US" altLang="ko-KR"/>
                  <a:t>. </a:t>
                </a:r>
                <a:r>
                  <a:rPr lang="ko-KR" altLang="en-US"/>
                  <a:t>따라서</a:t>
                </a:r>
                <a:r>
                  <a:rPr lang="en-US" altLang="ko-KR"/>
                  <a:t>, Gaussian Noise</a:t>
                </a:r>
                <a:r>
                  <a:rPr lang="ko-KR" altLang="en-US"/>
                  <a:t>를 적용하여 색상 분산을 인위적으로 증가시킴으로써 학습 성능의 변화를 확인하고자 하였습니다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Xavier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초깃값은</a:t>
                </a:r>
                <a:r>
                  <a:rPr lang="ko-KR" altLang="en-US" dirty="0"/>
                  <a:t> 활성화 함수가 선형일 때 주로 사용하는 것으로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 함수와 </a:t>
                </a:r>
                <a:r>
                  <a:rPr lang="en-US" altLang="ko-KR" dirty="0"/>
                  <a:t>tanh </a:t>
                </a:r>
                <a:r>
                  <a:rPr lang="ko-KR" altLang="en-US" dirty="0"/>
                  <a:t>함수에 적합합니다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두 함수와 달리 </a:t>
                </a:r>
                <a:r>
                  <a:rPr lang="en-US" altLang="ko-KR" dirty="0" err="1"/>
                  <a:t>ReLU</a:t>
                </a:r>
                <a:r>
                  <a:rPr lang="ko-KR" altLang="en-US" dirty="0"/>
                  <a:t> 함수는 비선형적 함수이므로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이때 사용되는 것이 바로 </a:t>
                </a:r>
                <a:r>
                  <a:rPr lang="en-US" altLang="ko-KR" dirty="0"/>
                  <a:t>‘He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He</a:t>
                </a:r>
                <a:r>
                  <a:rPr lang="ko-KR" altLang="en-US" sz="1200" baseline="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ko-KR" altLang="en-US" sz="1200" baseline="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초깃값은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앞 계층의 노드가 </a:t>
                </a:r>
                <a:r>
                  <a:rPr lang="ko-KR" altLang="en-US" sz="1600" b="1" i="0">
                    <a:solidFill>
                      <a:schemeClr val="tx1"/>
                    </a:solidFill>
                    <a:latin typeface="Cambria Math" panose="02040503050406030204" pitchFamily="18" charset="0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𝒏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개일 때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,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표준편차가 </a:t>
                </a:r>
                <a:r>
                  <a:rPr lang="ko-KR" altLang="en-US" sz="1800" b="1" i="0">
                    <a:latin typeface="Cambria Math" panose="02040503050406030204" pitchFamily="18" charset="0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√</a:t>
                </a:r>
                <a:r>
                  <a:rPr lang="ar-AE" altLang="ko-KR" sz="1800" b="1" i="0">
                    <a:latin typeface="Cambria Math" panose="02040503050406030204" pitchFamily="18" charset="0"/>
                    <a:ea typeface="배달의민족 한나체 Air" panose="020B0600000101010101" pitchFamily="50" charset="-127"/>
                    <a:sym typeface="Gowun Dodum"/>
                  </a:rPr>
                  <a:t>𝟐/𝒏 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인 정규분포를 사용합니다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ReLU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는 음의 영역이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이기 때문에 더 넓게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분포시키기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위해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Xavier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초깃값의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배의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게수가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필요하다고 간단히 설명할 수 있습니다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Gowun Dodum"/>
                  <a:sym typeface="Gowun Dodum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21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/>
              <a:t>가우시안 노이즈는 이미지</a:t>
            </a:r>
            <a:r>
              <a:rPr lang="en-US" altLang="ko-KR"/>
              <a:t>, </a:t>
            </a:r>
            <a:r>
              <a:rPr lang="ko-KR" altLang="en-US"/>
              <a:t>신호</a:t>
            </a:r>
            <a:r>
              <a:rPr lang="en-US" altLang="ko-KR"/>
              <a:t>, </a:t>
            </a:r>
            <a:r>
              <a:rPr lang="ko-KR" altLang="en-US"/>
              <a:t>또는 데이터에서 가장 일반적으로 나타나는 랜덤 노이즈입니다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ko-KR" altLang="en-US" b="1"/>
              <a:t>가우스 분포</a:t>
            </a:r>
            <a:r>
              <a:rPr lang="ko-KR" altLang="en-US"/>
              <a:t>를 따르는 랜덤 값으로 구성되며</a:t>
            </a:r>
            <a:r>
              <a:rPr lang="en-US" altLang="ko-KR"/>
              <a:t>, </a:t>
            </a:r>
            <a:r>
              <a:rPr lang="ko-KR" altLang="en-US"/>
              <a:t>확률 밀도 함수는 </a:t>
            </a:r>
            <a:r>
              <a:rPr lang="ko-KR" altLang="en-US" b="1"/>
              <a:t>종 모양의 곡선</a:t>
            </a:r>
            <a:r>
              <a:rPr lang="ko-KR" altLang="en-US"/>
              <a:t>을 나타냅니다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여기서 </a:t>
            </a:r>
            <a:r>
              <a:rPr lang="ko-KR" altLang="en-US" b="1"/>
              <a:t>평균</a:t>
            </a:r>
            <a:r>
              <a:rPr lang="ko-KR" altLang="en-US"/>
              <a:t>은 노이즈 값의 중심을</a:t>
            </a:r>
            <a:r>
              <a:rPr lang="en-US" altLang="ko-KR"/>
              <a:t>, </a:t>
            </a:r>
            <a:r>
              <a:rPr lang="ko-KR" altLang="en-US" b="1"/>
              <a:t>분산</a:t>
            </a:r>
            <a:r>
              <a:rPr lang="ko-KR" altLang="en-US"/>
              <a:t>은 노이즈의 강조 정도를 나타냅니다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이번 과정에서는 두 가지 데이터를 비교했습니다</a:t>
            </a:r>
            <a:r>
              <a:rPr lang="en-US" altLang="ko-KR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일반적인 저해상도 조류 이미지만 사용한 경우</a:t>
            </a:r>
            <a:r>
              <a:rPr lang="en-US" altLang="ko-KR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가우시안 노이즈를 적용한 저해상도 조류 이미지를 같이 학습해 데이터 증강을 수행한 경우</a:t>
            </a:r>
            <a:br>
              <a:rPr lang="en-US" altLang="ko-KR"/>
            </a:br>
            <a:r>
              <a:rPr lang="ko-KR" altLang="en-US"/>
              <a:t>이를 바탕으로 일반적인 저해상도 이미지를 사용한 학습 결과와 </a:t>
            </a:r>
            <a:r>
              <a:rPr lang="en-US" altLang="ko-KR"/>
              <a:t>F1 </a:t>
            </a:r>
            <a:r>
              <a:rPr lang="ko-KR" altLang="en-US"/>
              <a:t>스코어를 비교하였습니다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304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가우시안 노이즈는 위 처럼 평균</a:t>
            </a:r>
            <a:r>
              <a:rPr lang="en-US" altLang="ko-KR"/>
              <a:t>0 </a:t>
            </a:r>
            <a:r>
              <a:rPr lang="ko-KR" altLang="en-US"/>
              <a:t>표준편차 </a:t>
            </a:r>
            <a:r>
              <a:rPr lang="en-US" altLang="ko-KR"/>
              <a:t>25</a:t>
            </a:r>
            <a:r>
              <a:rPr lang="ko-KR" altLang="en-US"/>
              <a:t>로 적용하여 저해상도 이미지 </a:t>
            </a:r>
            <a:r>
              <a:rPr lang="en-US" altLang="ko-KR"/>
              <a:t>15834</a:t>
            </a:r>
            <a:r>
              <a:rPr lang="ko-KR" altLang="en-US"/>
              <a:t>장에 일관적으로 적용했습니다</a:t>
            </a:r>
            <a:r>
              <a:rPr lang="en-US" altLang="ko-KR"/>
              <a:t>. </a:t>
            </a:r>
            <a:r>
              <a:rPr lang="ko-KR" altLang="en-US"/>
              <a:t>이후 색표준편차를 비교해본 결과</a:t>
            </a:r>
            <a:r>
              <a:rPr lang="en-US" altLang="ko-KR"/>
              <a:t>, 48.74 </a:t>
            </a:r>
            <a:r>
              <a:rPr lang="ko-KR" altLang="en-US"/>
              <a:t>로 약 </a:t>
            </a:r>
            <a:r>
              <a:rPr lang="en-US" altLang="ko-KR"/>
              <a:t>2.5 </a:t>
            </a:r>
            <a:r>
              <a:rPr lang="ko-KR" altLang="en-US"/>
              <a:t>정도 높은 색 표준편차를 가진 데이터가 생성됨을 확인할 수 있었습니다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300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다음으로는 이전에 생성한 </a:t>
            </a:r>
            <a:r>
              <a:rPr lang="en-US" altLang="ko-KR"/>
              <a:t>15834 </a:t>
            </a:r>
            <a:r>
              <a:rPr lang="ko-KR" altLang="en-US"/>
              <a:t>장의 가우시안 노이즈 적용 데이터를 저해상도 조류 이미지와 합쳐 </a:t>
            </a:r>
            <a:r>
              <a:rPr lang="en-US" altLang="ko-KR"/>
              <a:t>32668 </a:t>
            </a:r>
            <a:r>
              <a:rPr lang="ko-KR" altLang="en-US"/>
              <a:t>장의 데이터 증강을 수행하였으며</a:t>
            </a:r>
            <a:r>
              <a:rPr lang="en-US" altLang="ko-KR"/>
              <a:t>, </a:t>
            </a:r>
            <a:r>
              <a:rPr lang="ko-KR" altLang="en-US"/>
              <a:t>똑같이 </a:t>
            </a:r>
            <a:r>
              <a:rPr lang="en-US" altLang="ko-KR" sz="1200"/>
              <a:t>efficientnet</a:t>
            </a:r>
            <a:r>
              <a:rPr lang="ko-KR" altLang="en-US" sz="1200"/>
              <a:t>을 적용해 정확도를 비교하였습니다</a:t>
            </a:r>
            <a:r>
              <a:rPr lang="en-US" altLang="ko-KR" sz="120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311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결과로는 일반적인 저해상도 조류이미지의 정확도는 </a:t>
            </a:r>
            <a:r>
              <a:rPr lang="en-US" altLang="ko-KR"/>
              <a:t>0.88756 </a:t>
            </a:r>
            <a:r>
              <a:rPr lang="ko-KR" altLang="en-US"/>
              <a:t>이 나왔습니다</a:t>
            </a:r>
            <a:r>
              <a:rPr lang="en-US" altLang="ko-KR"/>
              <a:t>. </a:t>
            </a:r>
            <a:r>
              <a:rPr lang="ko-KR" altLang="en-US"/>
              <a:t>가우시안 노이즈를 적용했을때는 </a:t>
            </a:r>
            <a:r>
              <a:rPr lang="en-US" altLang="ko-KR"/>
              <a:t>0.81797, </a:t>
            </a:r>
            <a:r>
              <a:rPr lang="ko-KR" altLang="en-US"/>
              <a:t>데이터 증강후는 </a:t>
            </a:r>
            <a:r>
              <a:rPr lang="en-US" altLang="ko-KR"/>
              <a:t>0/89736 </a:t>
            </a:r>
            <a:r>
              <a:rPr lang="ko-KR" altLang="en-US"/>
              <a:t>이 나왔다</a:t>
            </a:r>
            <a:r>
              <a:rPr lang="en-US" altLang="ko-KR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860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Gaussian Noise</a:t>
            </a:r>
            <a:r>
              <a:rPr lang="ko-KR" altLang="en-US" sz="1200"/>
              <a:t>는 색상의 표준편차를 직접적으로 증가시키는 방식이 아니라</a:t>
            </a:r>
            <a:r>
              <a:rPr lang="en-US" altLang="ko-KR" sz="1200"/>
              <a:t>, </a:t>
            </a:r>
            <a:r>
              <a:rPr lang="ko-KR" altLang="en-US" sz="1200"/>
              <a:t>노이즈를 형성하여 결과적으로 색상의 분산을 증가시키는 방법입니다</a:t>
            </a:r>
            <a:r>
              <a:rPr lang="en-US" altLang="ko-KR" sz="1200"/>
              <a:t>. </a:t>
            </a:r>
            <a:r>
              <a:rPr lang="ko-KR" altLang="en-US" sz="1200"/>
              <a:t>따라서</a:t>
            </a:r>
            <a:r>
              <a:rPr lang="en-US" altLang="ko-KR" sz="1200"/>
              <a:t>, Gaussian Noise</a:t>
            </a:r>
            <a:r>
              <a:rPr lang="ko-KR" altLang="en-US" sz="1200"/>
              <a:t>가 포함된 데이터는 기존의 원본 데이터보다 학습 정확도가 감소할 가능성이 높습니다</a:t>
            </a:r>
            <a:r>
              <a:rPr lang="en-US" altLang="ko-KR" sz="1200"/>
              <a:t>. </a:t>
            </a:r>
            <a:r>
              <a:rPr lang="ko-KR" altLang="en-US" sz="1200"/>
              <a:t>기존 저해상도 조류 이미지와 </a:t>
            </a:r>
            <a:r>
              <a:rPr lang="en-US" altLang="ko-KR" sz="1200"/>
              <a:t>Gaussian Noise</a:t>
            </a:r>
            <a:r>
              <a:rPr lang="ko-KR" altLang="en-US" sz="1200"/>
              <a:t>를 적용한 데이터를 합쳐 학습한 결과에서는 </a:t>
            </a:r>
            <a:r>
              <a:rPr lang="en-US" altLang="ko-KR" sz="1200"/>
              <a:t>F1 </a:t>
            </a:r>
            <a:r>
              <a:rPr lang="ko-KR" altLang="en-US" sz="1200"/>
              <a:t>스코어는 소폭 증가하였으나</a:t>
            </a:r>
            <a:r>
              <a:rPr lang="en-US" altLang="ko-KR" sz="1200"/>
              <a:t>, </a:t>
            </a:r>
            <a:r>
              <a:rPr lang="ko-KR" altLang="en-US" sz="1200"/>
              <a:t>이는 주로 데이터 수의 증가로 인한 효과로 판단되며 </a:t>
            </a:r>
            <a:r>
              <a:rPr lang="en-US" altLang="ko-KR" sz="1200"/>
              <a:t>Gaussian Noise </a:t>
            </a:r>
            <a:r>
              <a:rPr lang="ko-KR" altLang="en-US" sz="1200"/>
              <a:t>자체가 학습에 유의미한 도움을 주었다고 결론짓기에는 증가 폭이 미세한 수준에 그쳤습니다</a:t>
            </a:r>
            <a:r>
              <a:rPr lang="en-US" altLang="ko-KR" sz="120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022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bc40392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6bc40392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(마무리 멘트 책에서 찾아서 추가하기)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발표는 크게 이렇게 진행되고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우선</a:t>
            </a:r>
            <a:r>
              <a:rPr lang="en-US" altLang="ko-KR"/>
              <a:t>, </a:t>
            </a:r>
            <a:r>
              <a:rPr lang="ko-KR" altLang="en-US"/>
              <a:t>프로젝트 방향성과 주제를 소개하고</a:t>
            </a:r>
            <a:r>
              <a:rPr lang="en-US" altLang="ko-KR"/>
              <a:t> </a:t>
            </a:r>
            <a:r>
              <a:rPr lang="ko-KR" altLang="en-US"/>
              <a:t>이어서</a:t>
            </a:r>
            <a:r>
              <a:rPr lang="en-US" altLang="ko-KR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저희가 실험했던 실험 과정과 그 결과를 분석하고</a:t>
            </a:r>
            <a:r>
              <a:rPr lang="en-US" altLang="ko-KR"/>
              <a:t>, </a:t>
            </a:r>
            <a:r>
              <a:rPr lang="ko-KR" altLang="en-US"/>
              <a:t>마지막으로 모든 것을 종합적으로 분석한 결론에 대해 말씀드리겠습니다</a:t>
            </a:r>
            <a:r>
              <a:rPr lang="en-US" altLang="ko-KR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프로젝트 주제는 저해상도 조류 이미지를 분류하는 것입니다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마감 기한이 끝난 데이콘에서 진행됐던 프로젝트이고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 팀원들의 목적이 수상보다는 연습에 있었고 데이터로 딥러닝을 공부하고자 하는 것에 큰 의의를 두었습니다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024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사용된 데이터는 총 </a:t>
            </a:r>
            <a:r>
              <a:rPr lang="en-US" altLang="ko-KR"/>
              <a:t>3</a:t>
            </a:r>
            <a:r>
              <a:rPr lang="ko-KR" altLang="en-US"/>
              <a:t>가지로 구성됩니다</a:t>
            </a:r>
            <a:r>
              <a:rPr lang="en-US" altLang="ko-KR"/>
              <a:t>. </a:t>
            </a:r>
            <a:r>
              <a:rPr lang="ko-KR" altLang="en-US"/>
              <a:t>훈련 데이터는 저해상도 </a:t>
            </a:r>
            <a:r>
              <a:rPr lang="en-US" altLang="ko-KR"/>
              <a:t>64x64 </a:t>
            </a:r>
            <a:r>
              <a:rPr lang="ko-KR" altLang="en-US"/>
              <a:t>크기의 이미지 </a:t>
            </a:r>
            <a:r>
              <a:rPr lang="en-US" altLang="ko-KR"/>
              <a:t>15,834</a:t>
            </a:r>
            <a:r>
              <a:rPr lang="ko-KR" altLang="en-US"/>
              <a:t>장으로 구성되어 있고</a:t>
            </a:r>
            <a:r>
              <a:rPr lang="en-US" altLang="ko-KR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업스케일 데이터는 동일한 이미지의 </a:t>
            </a:r>
            <a:r>
              <a:rPr lang="en-US" altLang="ko-KR"/>
              <a:t>256x256 </a:t>
            </a:r>
            <a:r>
              <a:rPr lang="ko-KR" altLang="en-US"/>
              <a:t>크기 고해상도 버전입니다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테스트 데이터는 </a:t>
            </a:r>
            <a:r>
              <a:rPr lang="en-US" altLang="ko-KR"/>
              <a:t>64x64 </a:t>
            </a:r>
            <a:r>
              <a:rPr lang="ko-KR" altLang="en-US"/>
              <a:t>크기의 이미지 </a:t>
            </a:r>
            <a:r>
              <a:rPr lang="en-US" altLang="ko-KR"/>
              <a:t>6,786</a:t>
            </a:r>
            <a:r>
              <a:rPr lang="ko-KR" altLang="en-US"/>
              <a:t>장으로 구성되어 있습니다</a:t>
            </a:r>
            <a:r>
              <a:rPr lang="en-US" altLang="ko-KR"/>
              <a:t>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65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28BF5CE4-0AB3-2D55-52E4-E6151CF9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82322A9-F5B3-30C7-ACDB-C37CACD77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355C10FF-702B-9280-2CEC-65246429A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저희가 초반에 이번 프로젝트에서 준 데이터를 바탕으로 </a:t>
            </a:r>
            <a:r>
              <a:rPr lang="en-US" altLang="ko-KR"/>
              <a:t>Efficientnet,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ResNet, ViT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이렇게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모델을 선택해서 공부하고 분석해서 성능을 평가해보았고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 가장 성능이 뛰어난 </a:t>
            </a:r>
            <a:r>
              <a:rPr lang="en-US" altLang="ko-KR"/>
              <a:t>EfficientNet_B0</a:t>
            </a:r>
            <a:r>
              <a:rPr lang="ko-KR" altLang="en-US"/>
              <a:t>을 최종적으로 선택했습니다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또한 저해상도 이미지만으로 학습을 진행했는데</a:t>
            </a:r>
            <a:r>
              <a:rPr lang="en-US" altLang="ko-KR"/>
              <a:t>, </a:t>
            </a:r>
            <a:r>
              <a:rPr lang="ko-KR" altLang="en-US"/>
              <a:t>저해상도 환경에서 직접적으로 분류 성능을 향상시키는 것이 실질적으로 더 의미가 있다고 판단해서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고해상도 이미지는 배제하도록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각 데이터 기법에 따라서 두 가지 데이터를 비교했습니다</a:t>
            </a:r>
            <a:r>
              <a:rPr lang="en-US" altLang="ko-KR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일반적인 저해상도 조류 이미지만 사용한 경우</a:t>
            </a:r>
            <a:r>
              <a:rPr lang="en-US" altLang="ko-KR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가우시안 노이즈를 적용한 저해상도 조류 이미지를 같이 학습해 데이터 증강을 수행한 경우</a:t>
            </a:r>
            <a:br>
              <a:rPr lang="en-US" altLang="ko-KR"/>
            </a:br>
            <a:r>
              <a:rPr lang="ko-KR" altLang="en-US"/>
              <a:t>이를 바탕으로 일반적인 저해상도 이미지를 사용한 학습 결과와 </a:t>
            </a:r>
            <a:r>
              <a:rPr lang="en-US" altLang="ko-KR"/>
              <a:t>F1 </a:t>
            </a:r>
            <a:r>
              <a:rPr lang="ko-KR" altLang="en-US"/>
              <a:t>스코어를 비교하였습니다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15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/>
              <a:t>저희가 최종적으로 선택한 모델인 </a:t>
            </a:r>
            <a:r>
              <a:rPr lang="en-US" altLang="ko-KR" b="1"/>
              <a:t>EfficientNet_B0</a:t>
            </a:r>
            <a:r>
              <a:rPr lang="ko-KR" altLang="en-US"/>
              <a:t>에 대해 설명드리겠습니다</a:t>
            </a:r>
            <a:r>
              <a:rPr lang="en-US" altLang="ko-KR"/>
              <a:t>.</a:t>
            </a:r>
          </a:p>
          <a:p>
            <a:r>
              <a:rPr lang="en-US" altLang="ko-KR"/>
              <a:t>EfficientNet_B0</a:t>
            </a:r>
            <a:r>
              <a:rPr lang="ko-KR" altLang="en-US"/>
              <a:t>는 이미지 분류를 위해 설계된 </a:t>
            </a:r>
            <a:r>
              <a:rPr lang="en-US" altLang="ko-KR"/>
              <a:t>CNN </a:t>
            </a:r>
            <a:r>
              <a:rPr lang="ko-KR" altLang="en-US"/>
              <a:t>모델로</a:t>
            </a:r>
            <a:r>
              <a:rPr lang="en-US" altLang="ko-KR"/>
              <a:t>, </a:t>
            </a:r>
            <a:r>
              <a:rPr lang="ko-KR" altLang="en-US" b="1"/>
              <a:t>효율성과 성능 간의 균형</a:t>
            </a:r>
            <a:r>
              <a:rPr lang="ko-KR" altLang="en-US"/>
              <a:t>을 유지하면서 다양한 크기의 모델을 설계할 수 있도록 개발된 아키텍처의 기본 버전입니다</a:t>
            </a:r>
            <a:r>
              <a:rPr lang="en-US" altLang="ko-KR"/>
              <a:t>. </a:t>
            </a:r>
            <a:r>
              <a:rPr lang="ko-KR" altLang="en-US"/>
              <a:t>이 모델은 효율적으로 설계되어 동일한 정확도를 제공하면서도 연산량과 파라미터 수를 크게 줄일 수 있는 특징이 있습니다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8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/>
              <a:t>더 풍부한 데이터가 필요할 경우 데이터 증강을 고려할 수 있습니다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훈련 데이터에 특정 클래스의 이미지 수가 적을 때</a:t>
            </a:r>
            <a:r>
              <a:rPr lang="en-US" altLang="ko-KR"/>
              <a:t>, </a:t>
            </a:r>
            <a:r>
              <a:rPr lang="ko-KR" altLang="en-US"/>
              <a:t>데이터 증강은 모델의 성능 향상과 과적합 방지에 매우 효과적입니다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데이터 증강을 통해 모델이 다양한 상황에서도 강건하게 작동하도록 하고자 했습니다</a:t>
            </a:r>
            <a:r>
              <a:rPr lang="en-US" altLang="ko-KR"/>
              <a:t>. </a:t>
            </a:r>
            <a:r>
              <a:rPr lang="ko-KR" altLang="en-US"/>
              <a:t>적용된 기법은 수평</a:t>
            </a:r>
            <a:r>
              <a:rPr lang="en-US" altLang="ko-KR"/>
              <a:t>/</a:t>
            </a:r>
            <a:r>
              <a:rPr lang="ko-KR" altLang="en-US"/>
              <a:t>수직 플립</a:t>
            </a:r>
            <a:r>
              <a:rPr lang="en-US" altLang="ko-KR"/>
              <a:t>, </a:t>
            </a:r>
            <a:r>
              <a:rPr lang="ko-KR" altLang="en-US"/>
              <a:t>전단 변형</a:t>
            </a:r>
            <a:r>
              <a:rPr lang="en-US" altLang="ko-KR"/>
              <a:t>, </a:t>
            </a:r>
            <a:r>
              <a:rPr lang="ko-KR" altLang="en-US"/>
              <a:t>색상 및 밝기 조절</a:t>
            </a:r>
            <a:r>
              <a:rPr lang="en-US" altLang="ko-KR"/>
              <a:t>, Gaussian Noise 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이 </a:t>
            </a:r>
            <a:r>
              <a:rPr lang="en-US" altLang="ko-KR"/>
              <a:t>4</a:t>
            </a:r>
            <a:r>
              <a:rPr lang="ko-KR" altLang="en-US"/>
              <a:t>가지 증강 기법을 통해서 각각 따로 학습시켰고 그 중에서 어떤 증강 기법이 가장 효과적이었는지 분석하는 것이 저희 프로젝트의 주된 목표가 되었습니다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55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모델 성능을 향상시킬 수 있는 다양하 방법이 있었는데 저희는 저해상도 이미지로만 학습을 시키고자 했기때문에 따로 업스케일과 같은 방법은 이용하지 않았습니다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4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67FA2-DAB7-899F-F48E-4EABC8D6D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75089A-A341-5AE5-C0E0-BF2B6DA9A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5E1E2-0963-AAAE-CDB3-E4C3ECD4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16AAE-923B-0A85-F7A6-D4991CF7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9E172-D4A0-B0B1-42D4-7245F94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3EE7A-1A78-F108-6C7F-7D18ABC1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BD17E-098D-5FE1-D174-CEFB65412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F8617-A502-E29E-E1F4-7471A493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2CAF4-0DD2-DFB5-7C70-09D554BF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3128A-DAA3-7AEA-17C8-B764A843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7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A363D8-FBAE-F86C-B7B6-90BDCEBF2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AD9C85-AA6D-4836-1C88-52D26ED18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B8CAF-0492-021E-7A6A-52131F41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73D28A-6D83-EF2C-4D8F-66A638A8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DF30A-21FC-1153-6539-C832A9A9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7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49F8-9DD9-5426-7C0F-781C0271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8EFA7-D9E6-A340-4003-3C35B174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6B889-E431-A3DD-32DC-119A00C2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89CCC-9398-043B-3A7B-8875BCB6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1964E-4B74-927F-B7AA-0DECD31B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5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94F81-4F60-7525-4423-1973EF8D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8AF3E-1082-752D-E421-DE009B088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B4203F-F27D-A936-54E1-02FA4C91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84A62-41F3-A4B3-5A4C-671F3F95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9DBDC-6F94-6378-3873-C59C9DA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5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945FD-DB20-9033-08CE-50BE542D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13FDAB-7998-5C36-B5EF-E366DC810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2CCF8A-DECB-D6FC-0300-BB1B52854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DD2A-86CE-B28B-0C26-81E20003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BF649-EC02-2574-54BA-0D8A1E01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CEE68-B270-1DD6-CE77-70AA5561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3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8842-0836-7CEA-044F-0E954BA5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A90F2F-1732-134C-4FFB-7FBD94EBF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B4A1E-B88F-F1BD-1B53-63A253E8C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51E00E-AD0B-2F97-DF25-0BDC9EC71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F19AF9-1DDE-B064-2FCD-48C47625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EF75FE-1953-75D6-8944-99C3F721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D028B7-E638-6E98-C8E9-2BF3F7FE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7F1A6F-1AE3-2B37-258B-54B66507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529CD-80BC-ADD6-8FBA-0420B43E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2472CE-4140-A4C5-6223-E0645D6F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1C6AF8-7222-F28C-89BD-C025BB24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658A8B-FC9D-B897-0E25-DC663D45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0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7C7A76-8034-B120-781D-AF07C8A2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E44E7-303C-C978-D9CE-8FA4D87C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FA108-7DC2-AF8F-BE0A-D2348C9A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5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ACF6A-8A19-C203-9894-49D1F9B7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0C4DF-06B3-C1CF-21B6-DA7DB6CC6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6BF9C6-1267-89A0-8E7D-C3F02C57E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95A3B-1D31-8686-71A2-97BEA9CC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B84C31-4E9D-EEFB-835C-72601F84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78E8B-AAE0-F3D3-B3E7-D8C57ABF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39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E650-ED40-862B-8BB7-9B213815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4206F9-6AE4-7175-1D47-D19ADEADE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64EA92-0EFE-A4D4-1303-5C1BBAE0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27AD69-915E-FDD8-0CEF-1A9A87FD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AF7673-201F-9C90-5439-EB835B7B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9C6CE-3762-3A89-FABA-91733C07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5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B353FA-223D-5057-BA17-BBF9BA36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A03D9-5925-B065-6D87-69872300C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49952-B56B-72E0-F2F3-57E1E8CA9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8C3A-BB2D-4F7C-8303-FE73E314CDB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FE391-A87B-9FF2-458A-1D45A972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68D38-9660-7BB3-1890-3D62030B5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C5418-A691-4A60-93B3-834234A8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3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663920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333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CUAI CV </a:t>
            </a:r>
            <a:r>
              <a:rPr lang="ko-KR" altLang="en-US" sz="3333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r>
              <a:rPr lang="en-US" altLang="ko" sz="3333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3333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</a:p>
          <a:p>
            <a:pPr>
              <a:lnSpc>
                <a:spcPct val="115000"/>
              </a:lnSpc>
            </a:pPr>
            <a:r>
              <a:rPr lang="en-US" altLang="ko-KR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2024.11.26</a:t>
            </a:r>
            <a:endParaRPr lang="ko-KR" altLang="en-US" sz="24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" altLang="en-US" sz="1467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lang="en-US" altLang="ko" sz="1467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67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배준학</a:t>
            </a:r>
            <a:endParaRPr sz="1467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F8FB0E5-6FD6-85C2-71E8-70248C75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6623AB2-F305-23D8-A29F-90E47532560B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CC3D7B69-C91C-82EF-90F4-29FB0675020B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225321E-8F06-A490-EA20-9A4EC63AF2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B97CCF01-838B-E260-2A75-8E85657AA6A2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Horizontal &amp; Vertical Flip</a:t>
            </a:r>
          </a:p>
        </p:txBody>
      </p:sp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A8A308E1-E3E7-50BE-8D5C-C1A662DC8F8B}"/>
              </a:ext>
            </a:extLst>
          </p:cNvPr>
          <p:cNvSpPr txBox="1"/>
          <p:nvPr/>
        </p:nvSpPr>
        <p:spPr>
          <a:xfrm>
            <a:off x="2018069" y="1349591"/>
            <a:ext cx="9278581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증강 과정에서 적용한 주요 변환</a:t>
            </a:r>
            <a:r>
              <a:rPr lang="en-US" altLang="ko-KR" sz="200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(transform) </a:t>
            </a:r>
            <a:r>
              <a:rPr lang="ko-KR" altLang="en-US" sz="200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기법</a:t>
            </a:r>
            <a:endParaRPr lang="en-US" altLang="ko-KR" sz="200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Horizontal Flip : 50%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확률로 적용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Vertical Flip : 50%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확률로 적용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Resize :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이미지를 모델의 입력 크기인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224x224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통일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Normalize :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픽셀 값 정규화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48DD7-1FE1-F648-AC47-8A5C27134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60" y="4043277"/>
            <a:ext cx="7767198" cy="13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D435595-1F15-2055-84D6-3965381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3283052-2266-AA4D-79BD-4F8DAF8375F7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719B2578-7F65-BA43-503D-C268CEB927C0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1547AD8-6005-3C41-6BBB-946070415B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2527DF16-8776-FEF1-881A-98BC6E3E2608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Horizontal &amp; Vertical Flip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36E44A1B-DDF6-CF20-2C6B-FBC01507960B}"/>
              </a:ext>
            </a:extLst>
          </p:cNvPr>
          <p:cNvSpPr txBox="1"/>
          <p:nvPr/>
        </p:nvSpPr>
        <p:spPr>
          <a:xfrm>
            <a:off x="2018069" y="1349591"/>
            <a:ext cx="9278581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create_augmented_dataset</a:t>
            </a:r>
            <a:endParaRPr lang="en-US" altLang="ko-KR" sz="200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로드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데이터셋에서 이미지 경로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img_path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라벨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(label)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하나씩 가져옴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 처리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크기 조정 및 정규화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증강 데이터 생성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정의한 </a:t>
            </a:r>
            <a:r>
              <a:rPr lang="en-US" altLang="ko-KR" sz="2000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augmentation_transform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적용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최종적으로 원본 데이터와 증강 데이터를 모두 포함하는 리스트 반환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71D3A-52D6-27B5-49EA-46D0AFB57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84" y="3719430"/>
            <a:ext cx="6391749" cy="28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FF4A739-563A-55DA-45CA-3CF9BD5B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C2B6D44-1BFD-00B4-9F7B-8AC69146D012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05E521FE-A5E3-0177-01B1-8C5781AB1C0C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A01479C-EAEB-3FF9-4CA4-52D8DFE6E1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E1AAEAA5-0CCD-9EAA-130A-93442749E72A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Horizontal &amp; Vertical Flip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971E3-20DB-E1B3-16FA-EDC2D448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37" y="3531549"/>
            <a:ext cx="6025029" cy="1022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E1760-D653-E78A-D590-5470A3AA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103" y="3531549"/>
            <a:ext cx="3467584" cy="1886213"/>
          </a:xfrm>
          <a:prstGeom prst="rect">
            <a:avLst/>
          </a:prstGeom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4A8CC702-E336-2325-495E-1E73BEB6D8D7}"/>
              </a:ext>
            </a:extLst>
          </p:cNvPr>
          <p:cNvSpPr txBox="1"/>
          <p:nvPr/>
        </p:nvSpPr>
        <p:spPr>
          <a:xfrm>
            <a:off x="2018069" y="1349591"/>
            <a:ext cx="9278581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</a:t>
            </a:r>
            <a:r>
              <a:rPr lang="en-US" altLang="ko-KR" sz="2000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augmented_images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augmented_labels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000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텐서로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데이터와 증강 데이터가 합쳐져 총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배의 데이터셋 생성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5E015B-3950-DAFF-BE78-27A54FEF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633" y="4941446"/>
            <a:ext cx="611590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8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D41D74A-33EF-C6EA-0D9D-B0889B66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37A7F97-D1C9-23B6-D3AB-1B7363687EE0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2BC4DD7E-3C13-55CB-9894-58A39B239517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7F78997-3A71-64DE-74C0-D86C61BE7E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10419A88-0AB6-C6CF-50FA-2F6EAE3F95B3}"/>
              </a:ext>
            </a:extLst>
          </p:cNvPr>
          <p:cNvSpPr txBox="1"/>
          <p:nvPr/>
        </p:nvSpPr>
        <p:spPr>
          <a:xfrm>
            <a:off x="1878633" y="409167"/>
            <a:ext cx="7601698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Horizontal &amp; Vertical Flip: </a:t>
            </a:r>
            <a:r>
              <a:rPr lang="ko-KR" altLang="en-US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결론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B635A7FF-8C7F-14EA-DFA7-3FB57B13D93F}"/>
              </a:ext>
            </a:extLst>
          </p:cNvPr>
          <p:cNvSpPr txBox="1"/>
          <p:nvPr/>
        </p:nvSpPr>
        <p:spPr>
          <a:xfrm>
            <a:off x="2018069" y="1349591"/>
            <a:ext cx="9278581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epoch : 5</a:t>
            </a: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정확도 </a:t>
            </a:r>
            <a:r>
              <a:rPr lang="en-US" altLang="ko-KR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0.86508</a:t>
            </a:r>
          </a:p>
          <a:p>
            <a:pPr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15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증강 이전과 크게 다르지 않은 정확도</a:t>
            </a:r>
            <a:r>
              <a:rPr lang="ko-KR" altLang="en-US" sz="20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보임</a:t>
            </a:r>
            <a:endParaRPr lang="en-US" altLang="ko-KR" sz="2000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1A910-2072-657C-BBDE-7EF5CB32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07" y="3100175"/>
            <a:ext cx="665890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9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878648" y="1279811"/>
            <a:ext cx="9622560" cy="12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3933" bIns="121900" anchor="t" anchorCtr="0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증강 과정에서 전단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(shear transform)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sz="17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62A9E4-8AA9-2F8A-DFA1-F4675345F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3" y="2326210"/>
            <a:ext cx="4455220" cy="3579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077F5-BB0D-060D-C989-04F1678D6070}"/>
              </a:ext>
            </a:extLst>
          </p:cNvPr>
          <p:cNvSpPr txBox="1"/>
          <p:nvPr/>
        </p:nvSpPr>
        <p:spPr>
          <a:xfrm>
            <a:off x="6637686" y="2919180"/>
            <a:ext cx="5090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또는 </a:t>
            </a:r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축을 기준으로 이미지를 </a:t>
            </a:r>
            <a:endParaRPr kumimoji="1"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좌우</a:t>
            </a:r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상하로 기울임</a:t>
            </a:r>
            <a:endParaRPr kumimoji="1"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 </a:t>
            </a:r>
            <a:r>
              <a:rPr kumimoji="1"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메트릭스를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수행</a:t>
            </a:r>
            <a:endParaRPr kumimoji="1"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1"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기울기 각도를 지정하여 왜곡 정도를 제어</a:t>
            </a:r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89C20C6E-1770-0535-3A37-9E60A6D2D706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Shear Transform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5D957-6339-4D0C-DA01-AE99F8950EFA}"/>
              </a:ext>
            </a:extLst>
          </p:cNvPr>
          <p:cNvSpPr txBox="1"/>
          <p:nvPr/>
        </p:nvSpPr>
        <p:spPr>
          <a:xfrm>
            <a:off x="5948235" y="4685469"/>
            <a:ext cx="6096000" cy="1692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 </a:t>
            </a:r>
            <a:r>
              <a:rPr lang="en-US" altLang="ko-KR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,y</a:t>
            </a: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두개의 축 모두를 기준으로 전단 변형 실행</a:t>
            </a:r>
            <a:endParaRPr lang="en-US" altLang="ko-KR" sz="1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변환 매트릭스 사용하여 전단 변환 적용 이후 데이터셋의 크기를  </a:t>
            </a:r>
            <a:r>
              <a:rPr lang="en-US" altLang="ko-KR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배로 증강 시킴</a:t>
            </a:r>
            <a:endParaRPr lang="en-US" altLang="ko-KR" sz="1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lang="ko-KR" altLang="en-US" sz="17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원본 데이터와 증강 데이터 모두를 포함하는 리스트 생성 </a:t>
            </a:r>
            <a:endParaRPr lang="en-US" altLang="ko-KR" sz="1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A7F26AD-FC66-6FBF-4C33-759C03DC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82" y="1313498"/>
            <a:ext cx="2958220" cy="3240837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7B987F6-6946-D007-86D5-CA815F076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329" y="4608849"/>
            <a:ext cx="3835908" cy="1871308"/>
          </a:xfrm>
          <a:prstGeom prst="rect">
            <a:avLst/>
          </a:prstGeom>
        </p:spPr>
      </p:pic>
      <p:pic>
        <p:nvPicPr>
          <p:cNvPr id="9" name="그림 8" descr="새, 명금류, 야외, 부리이(가) 표시된 사진&#10;&#10;자동 생성된 설명">
            <a:extLst>
              <a:ext uri="{FF2B5EF4-FFF2-40B4-BE49-F238E27FC236}">
                <a16:creationId xmlns:a16="http://schemas.microsoft.com/office/drawing/2014/main" id="{0B455835-6A99-8D29-52BB-26B348ED7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880" y="1535533"/>
            <a:ext cx="4949989" cy="2537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65089-25EB-1991-C33E-517B49E36A71}"/>
              </a:ext>
            </a:extLst>
          </p:cNvPr>
          <p:cNvSpPr txBox="1"/>
          <p:nvPr/>
        </p:nvSpPr>
        <p:spPr>
          <a:xfrm>
            <a:off x="7327192" y="4142697"/>
            <a:ext cx="333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X</a:t>
            </a:r>
            <a:r>
              <a:rPr kumimoji="1" lang="ko-KR" altLang="en-US" sz="1200" dirty="0"/>
              <a:t>축 방향으로 전단 변형</a:t>
            </a:r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FAD34B49-47B1-02CC-A263-B534B2C2EF85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Shear Transform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Shear Transform: </a:t>
            </a:r>
            <a:r>
              <a:rPr lang="ko-KR" altLang="en-US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결론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878633" y="1138899"/>
            <a:ext cx="241692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3933" bIns="121900" anchor="t" anchorCtr="0">
            <a:spAutoFit/>
          </a:bodyPr>
          <a:lstStyle/>
          <a:p>
            <a:pPr algn="l"/>
            <a:endParaRPr lang="en" altLang="ko-KR" sz="2133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333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Epoch=5, </a:t>
            </a:r>
            <a:r>
              <a:rPr lang="en-US" altLang="ko-KR" sz="1333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en-US" altLang="ko-KR" sz="1333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=32</a:t>
            </a:r>
          </a:p>
          <a:p>
            <a:pPr algn="l"/>
            <a:endParaRPr lang="ko-KR" altLang="en-US" sz="1733" b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CD040-31E7-3DFC-5FB7-9CE92335E425}"/>
              </a:ext>
            </a:extLst>
          </p:cNvPr>
          <p:cNvSpPr txBox="1"/>
          <p:nvPr/>
        </p:nvSpPr>
        <p:spPr>
          <a:xfrm>
            <a:off x="1878634" y="643760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EA5B6-37F4-E705-5124-C2629D54F2A3}"/>
              </a:ext>
            </a:extLst>
          </p:cNvPr>
          <p:cNvSpPr txBox="1"/>
          <p:nvPr/>
        </p:nvSpPr>
        <p:spPr>
          <a:xfrm>
            <a:off x="1878633" y="1979880"/>
            <a:ext cx="996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 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전후의 정확도에서 큰 차이를 보이지 않으며 오히려 낮아지는 양상을 보임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1"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873E18BB-6CEA-DAC9-C17C-D4394EB7F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93" y="2467205"/>
            <a:ext cx="5777479" cy="2825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AC4F9-94E1-D0D2-5BE6-C5F58989147D}"/>
              </a:ext>
            </a:extLst>
          </p:cNvPr>
          <p:cNvSpPr txBox="1"/>
          <p:nvPr/>
        </p:nvSpPr>
        <p:spPr>
          <a:xfrm>
            <a:off x="2839922" y="5466309"/>
            <a:ext cx="7847020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이미지에서 전단 변환과 같은 </a:t>
            </a:r>
            <a:endParaRPr kumimoji="1"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변화 증강이 이미지 정보를 왜곡하거나 손실할 가능성이 있다고 보임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F25177-F1CE-4DB1-B1B0-0C1FB474BE4C}"/>
              </a:ext>
            </a:extLst>
          </p:cNvPr>
          <p:cNvSpPr/>
          <p:nvPr/>
        </p:nvSpPr>
        <p:spPr>
          <a:xfrm>
            <a:off x="2056779" y="3150908"/>
            <a:ext cx="9391149" cy="3501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ColorJitter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밝기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색조를 랜덤하게 조정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조명 환경에서 모델이 견고하게 작동하도록 학습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밝은 낮과 어두운 실내 환경에서 모두 잘 작동하도록 도움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HueSaturationValue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명도를 랜덤하게 조정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색상 정보에 민감한 모델이 다양한 색상 변화를 학습하도록 유도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물체가 빛 반사 등으로 인해 색이 다르게 보이는 상황 대비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0443BE-9D6E-4A3C-8188-D5D6F8CE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59" y="1054380"/>
            <a:ext cx="6406387" cy="16159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C3B23-253A-443E-ABB5-18BCCA97AC70}"/>
              </a:ext>
            </a:extLst>
          </p:cNvPr>
          <p:cNvSpPr/>
          <p:nvPr/>
        </p:nvSpPr>
        <p:spPr>
          <a:xfrm>
            <a:off x="2056779" y="2756720"/>
            <a:ext cx="6298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가지 증강 기법 중 하나를 랜덤하게 선택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A.OneOf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D358F7BF-DD21-3F5D-CB17-6F8426BAAA64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색상 및 밝기 조절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ExtraBold"/>
              <a:sym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77747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F25177-F1CE-4DB1-B1B0-0C1FB474BE4C}"/>
              </a:ext>
            </a:extLst>
          </p:cNvPr>
          <p:cNvSpPr/>
          <p:nvPr/>
        </p:nvSpPr>
        <p:spPr>
          <a:xfrm>
            <a:off x="1904379" y="1041755"/>
            <a:ext cx="3185008" cy="73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ColorJitter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6735-632B-44D9-9336-E51ED85D4769}"/>
              </a:ext>
            </a:extLst>
          </p:cNvPr>
          <p:cNvSpPr txBox="1"/>
          <p:nvPr/>
        </p:nvSpPr>
        <p:spPr>
          <a:xfrm>
            <a:off x="1904379" y="1293697"/>
            <a:ext cx="9966446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brightness=0.2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밝기를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±20%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랜덤하게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 이미지가 다양한 조명 조건에서 촬영된 것처럼 학습 데이터를 확장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contrast=0.2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대비를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±20%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랜덤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 이미지의 대비를 다양하게 조정해 모델이 명암 대비에 민감하지 않도록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saturation=0.2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±20%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랜덤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깃털 색상 표현을 다양화해 데이터 다양성 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hue=0.2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색조를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±0.2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색깔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약간의 변화에도 강건한 모델을 만들기 위함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C5EB0D-C1D7-4562-A67A-EBE8C1AD9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817" y="0"/>
            <a:ext cx="2095710" cy="220754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C78E891-1269-4B26-8AE7-4E0F94E47DF6}"/>
              </a:ext>
            </a:extLst>
          </p:cNvPr>
          <p:cNvSpPr/>
          <p:nvPr/>
        </p:nvSpPr>
        <p:spPr>
          <a:xfrm>
            <a:off x="8847412" y="978018"/>
            <a:ext cx="535709" cy="346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EDE8D1-2677-43C3-94FA-68076D36D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320" y="0"/>
            <a:ext cx="2129230" cy="2207547"/>
          </a:xfrm>
          <a:prstGeom prst="rect">
            <a:avLst/>
          </a:prstGeom>
        </p:spPr>
      </p:pic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CB037283-6302-D6EA-18B2-842447A4E542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색상 및 밝기 조절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ExtraBold"/>
              <a:sym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1687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F25177-F1CE-4DB1-B1B0-0C1FB474BE4C}"/>
              </a:ext>
            </a:extLst>
          </p:cNvPr>
          <p:cNvSpPr/>
          <p:nvPr/>
        </p:nvSpPr>
        <p:spPr>
          <a:xfrm>
            <a:off x="1805284" y="1082703"/>
            <a:ext cx="3828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HueSaturationValue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EB53D2-B56E-4D70-B932-FE49F115C765}"/>
              </a:ext>
            </a:extLst>
          </p:cNvPr>
          <p:cNvSpPr/>
          <p:nvPr/>
        </p:nvSpPr>
        <p:spPr>
          <a:xfrm>
            <a:off x="1805284" y="1407400"/>
            <a:ext cx="9725892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hue_shift_limit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=20: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색조를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±20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깃털 색상이 약간 변하더라도 여전히 같은 종으로 인식할 수 있도록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sat_shift_limit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=30: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±30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진하거나 흐릿한 색상의 조류 사진에도 모델이 적응할 수 있도록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val_shift_limit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=20: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명도를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±20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범위에서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빛의 양이나 그림자와 같은 밝기 변화를 통해 모델의 학습 일반화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B0C25-4DF2-48A1-AF3E-B198D87D2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283" y="73985"/>
            <a:ext cx="2975106" cy="22069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7BDAFA-D5A0-4391-9BB7-0C66CA8D0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629" y="73985"/>
            <a:ext cx="2109721" cy="2206943"/>
          </a:xfrm>
          <a:prstGeom prst="rect">
            <a:avLst/>
          </a:prstGeom>
        </p:spPr>
      </p:pic>
      <p:sp>
        <p:nvSpPr>
          <p:cNvPr id="6" name="Google Shape;116;p19">
            <a:extLst>
              <a:ext uri="{FF2B5EF4-FFF2-40B4-BE49-F238E27FC236}">
                <a16:creationId xmlns:a16="http://schemas.microsoft.com/office/drawing/2014/main" id="{B09B453E-11FB-1396-167A-D139F20F5F6A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색상 및 밝기 조절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ExtraBold"/>
              <a:sym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5849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132333" y="1682800"/>
            <a:ext cx="5716800" cy="455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122191" y="1682800"/>
            <a:ext cx="3619304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스터디원 </a:t>
            </a: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강민성</a:t>
            </a:r>
            <a:r>
              <a:rPr lang="ko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스터디원 </a:t>
            </a: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: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배준학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스터디원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: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임유민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스터디원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 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황지민</a:t>
            </a:r>
            <a:r>
              <a:rPr lang="en-US" altLang="ko" sz="2400" dirty="0">
                <a:latin typeface="+mj-ea"/>
                <a:ea typeface="+mj-ea"/>
              </a:rPr>
              <a:t>	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B3BADCF6-8E03-C154-5269-B9D32421F980}"/>
              </a:ext>
            </a:extLst>
          </p:cNvPr>
          <p:cNvSpPr txBox="1"/>
          <p:nvPr/>
        </p:nvSpPr>
        <p:spPr>
          <a:xfrm>
            <a:off x="2955829" y="3692480"/>
            <a:ext cx="406980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진행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98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702AFA-1962-49BA-B91E-0F3975B7BA11}"/>
              </a:ext>
            </a:extLst>
          </p:cNvPr>
          <p:cNvSpPr/>
          <p:nvPr/>
        </p:nvSpPr>
        <p:spPr>
          <a:xfrm>
            <a:off x="1870423" y="3429000"/>
            <a:ext cx="10052636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이미지의 한계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이미지의 해상도가 낮아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및 밝기 변화를 통한 정보 증대 효과가 제한적이었음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상태에서 색상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밝기 변화가 세부적인 패턴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깃털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 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미치는 영향이 작음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특성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증강 없이도 기본적으로 높은 성능을 발휘하기 때문에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증강의 효과가 상대적으로 미미하게           나타났음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5C75D0B-8EA2-41DC-B934-5F9CFD770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95508"/>
              </p:ext>
            </p:extLst>
          </p:nvPr>
        </p:nvGraphicFramePr>
        <p:xfrm>
          <a:off x="2032000" y="225616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050398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4492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저해상도 조류 이미지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증강 후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0.88756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0.89736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498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8A3718-7A5F-4587-A0B5-A39ACEC4689D}"/>
              </a:ext>
            </a:extLst>
          </p:cNvPr>
          <p:cNvSpPr txBox="1"/>
          <p:nvPr/>
        </p:nvSpPr>
        <p:spPr>
          <a:xfrm>
            <a:off x="1870423" y="1601261"/>
            <a:ext cx="9500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저해상도 조류 이미지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 데이터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증각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Google Shape;116;p19">
            <a:extLst>
              <a:ext uri="{FF2B5EF4-FFF2-40B4-BE49-F238E27FC236}">
                <a16:creationId xmlns:a16="http://schemas.microsoft.com/office/drawing/2014/main" id="{790C2955-559D-D3CD-4873-68FFB28F69C4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색상 및 </a:t>
            </a:r>
            <a:r>
              <a:rPr lang="ko-KR" altLang="en-US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밝기 조절</a:t>
            </a:r>
            <a:r>
              <a:rPr lang="en-US" altLang="ko-KR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: </a:t>
            </a:r>
            <a:r>
              <a:rPr lang="ko-KR" altLang="en-US" sz="2667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ExtraBold"/>
                <a:sym typeface="NanumGothicExtraBold"/>
              </a:rPr>
              <a:t>결론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ExtraBold"/>
              <a:sym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9348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BC176-113C-9F58-19D3-7D623632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85" y="1234381"/>
            <a:ext cx="3673098" cy="29639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041B41-56FF-5440-A637-BBA40759A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1234381"/>
            <a:ext cx="3745120" cy="29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56886-806E-A11E-DEC3-5F110149E11D}"/>
              </a:ext>
            </a:extLst>
          </p:cNvPr>
          <p:cNvSpPr txBox="1"/>
          <p:nvPr/>
        </p:nvSpPr>
        <p:spPr>
          <a:xfrm>
            <a:off x="2678285" y="4344324"/>
            <a:ext cx="8148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고해상도 이미지와 저해상도 이미지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두 이미지의 차이는 색 표준편차의 차이였다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그렇기에 저해상도 이미지의 색 표준편차를 늘리는 아이디어를 이미지 데이터 셋에 적용해보기로 하였다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2919F1-ECF4-FAE1-5E96-76BAD8ED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99474"/>
              </p:ext>
            </p:extLst>
          </p:nvPr>
        </p:nvGraphicFramePr>
        <p:xfrm>
          <a:off x="4209587" y="5623619"/>
          <a:ext cx="508540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5408">
                  <a:extLst>
                    <a:ext uri="{9D8B030D-6E8A-4147-A177-3AD203B41FA5}">
                      <a16:colId xmlns:a16="http://schemas.microsoft.com/office/drawing/2014/main" val="104437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고해상도 이미지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Efficientnet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7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0.97792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5859"/>
                  </a:ext>
                </a:extLst>
              </a:tr>
            </a:tbl>
          </a:graphicData>
        </a:graphic>
      </p:graphicFrame>
      <p:sp>
        <p:nvSpPr>
          <p:cNvPr id="3" name="Google Shape;116;p19">
            <a:extLst>
              <a:ext uri="{FF2B5EF4-FFF2-40B4-BE49-F238E27FC236}">
                <a16:creationId xmlns:a16="http://schemas.microsoft.com/office/drawing/2014/main" id="{287B6143-6FE6-46D6-DDC8-87D6648BB996}"/>
              </a:ext>
            </a:extLst>
          </p:cNvPr>
          <p:cNvSpPr txBox="1"/>
          <p:nvPr/>
        </p:nvSpPr>
        <p:spPr>
          <a:xfrm>
            <a:off x="1878633" y="409167"/>
            <a:ext cx="6802912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노이즈 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13912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1FC33-6E35-BB62-A66D-19A0A403FCE7}"/>
              </a:ext>
            </a:extLst>
          </p:cNvPr>
          <p:cNvSpPr txBox="1"/>
          <p:nvPr/>
        </p:nvSpPr>
        <p:spPr>
          <a:xfrm>
            <a:off x="2055757" y="1407400"/>
            <a:ext cx="694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노이즈는 이미지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데이터에서 가장 일반적으로 나타나는  랜덤 노이즈이다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가우스 분포를 따르는 랜덤 값으로 구성된다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확률밀도함수는 종 모양의 곡선을 나타낸다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노이즈의 값의 중심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 강조의 정도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1026" name="Picture 2" descr="AWGN Additive White Gaussian Noise 가산 백색 가우스 잡음, AWGN 채널">
            <a:extLst>
              <a:ext uri="{FF2B5EF4-FFF2-40B4-BE49-F238E27FC236}">
                <a16:creationId xmlns:a16="http://schemas.microsoft.com/office/drawing/2014/main" id="{2A1266E6-5AF8-74A3-9620-E38E4EC7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51" y="3114599"/>
            <a:ext cx="5450343" cy="209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5B3B5-58E0-7975-87C5-DEB981813B81}"/>
              </a:ext>
            </a:extLst>
          </p:cNvPr>
          <p:cNvSpPr txBox="1"/>
          <p:nvPr/>
        </p:nvSpPr>
        <p:spPr>
          <a:xfrm>
            <a:off x="1910389" y="5386468"/>
            <a:ext cx="9524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저해상도 조류 이미지 사용 데이터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둘을 합쳐 데이터 증강 후 학습하여 일반적인 저해상도 조류 이미지를 사용하여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학습했을때의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f1 score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비교</a:t>
            </a:r>
          </a:p>
        </p:txBody>
      </p:sp>
      <p:sp>
        <p:nvSpPr>
          <p:cNvPr id="5" name="Google Shape;116;p19">
            <a:extLst>
              <a:ext uri="{FF2B5EF4-FFF2-40B4-BE49-F238E27FC236}">
                <a16:creationId xmlns:a16="http://schemas.microsoft.com/office/drawing/2014/main" id="{C0ADA06C-9B39-35F9-8DC9-A573A1256359}"/>
              </a:ext>
            </a:extLst>
          </p:cNvPr>
          <p:cNvSpPr txBox="1"/>
          <p:nvPr/>
        </p:nvSpPr>
        <p:spPr>
          <a:xfrm>
            <a:off x="1878633" y="409167"/>
            <a:ext cx="6943098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노이즈 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6217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862C6-5A1F-DB2F-68F7-FED10DFAF122}"/>
              </a:ext>
            </a:extLst>
          </p:cNvPr>
          <p:cNvSpPr txBox="1"/>
          <p:nvPr/>
        </p:nvSpPr>
        <p:spPr>
          <a:xfrm>
            <a:off x="2369645" y="1790292"/>
            <a:ext cx="901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노이즈는 평균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표준편차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모든 이미지 데이터에 동일하게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6A821-E6C8-6EE3-B337-096FC033B1F3}"/>
              </a:ext>
            </a:extLst>
          </p:cNvPr>
          <p:cNvSpPr txBox="1"/>
          <p:nvPr/>
        </p:nvSpPr>
        <p:spPr>
          <a:xfrm>
            <a:off x="2043824" y="1201407"/>
            <a:ext cx="901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저해상도 조류 이미지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597B95-7591-C9AA-BBEE-C3B8808A9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54" y="2348399"/>
            <a:ext cx="6825657" cy="122511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AD4464-12D1-9957-D658-EFEBE003CAAA}"/>
              </a:ext>
            </a:extLst>
          </p:cNvPr>
          <p:cNvCxnSpPr/>
          <p:nvPr/>
        </p:nvCxnSpPr>
        <p:spPr>
          <a:xfrm>
            <a:off x="3752193" y="3793070"/>
            <a:ext cx="0" cy="254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96FA10-45AB-2DBB-5D3F-1F717E5BBE9B}"/>
              </a:ext>
            </a:extLst>
          </p:cNvPr>
          <p:cNvCxnSpPr/>
          <p:nvPr/>
        </p:nvCxnSpPr>
        <p:spPr>
          <a:xfrm>
            <a:off x="3752193" y="6336574"/>
            <a:ext cx="70734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83A8E9-113D-55C8-F96B-ADF1FF3D8B88}"/>
              </a:ext>
            </a:extLst>
          </p:cNvPr>
          <p:cNvSpPr/>
          <p:nvPr/>
        </p:nvSpPr>
        <p:spPr>
          <a:xfrm>
            <a:off x="3752178" y="4270734"/>
            <a:ext cx="5066002" cy="409903"/>
          </a:xfrm>
          <a:prstGeom prst="rect">
            <a:avLst/>
          </a:prstGeom>
          <a:solidFill>
            <a:schemeClr val="accent5">
              <a:lumMod val="75000"/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83F1EC-D1FE-2F48-0798-308E19AB552A}"/>
              </a:ext>
            </a:extLst>
          </p:cNvPr>
          <p:cNvSpPr/>
          <p:nvPr/>
        </p:nvSpPr>
        <p:spPr>
          <a:xfrm>
            <a:off x="3752177" y="5324674"/>
            <a:ext cx="6180083" cy="4099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DACEE-2537-C596-2B1A-3F5694A9FFB5}"/>
              </a:ext>
            </a:extLst>
          </p:cNvPr>
          <p:cNvSpPr txBox="1"/>
          <p:nvPr/>
        </p:nvSpPr>
        <p:spPr>
          <a:xfrm>
            <a:off x="2966377" y="4321796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623B0-22FD-4E68-5E36-5F7652791329}"/>
              </a:ext>
            </a:extLst>
          </p:cNvPr>
          <p:cNvSpPr txBox="1"/>
          <p:nvPr/>
        </p:nvSpPr>
        <p:spPr>
          <a:xfrm>
            <a:off x="2966337" y="5375738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091FD-D9F3-3B39-733D-1CB4A3B12ADF}"/>
              </a:ext>
            </a:extLst>
          </p:cNvPr>
          <p:cNvSpPr txBox="1"/>
          <p:nvPr/>
        </p:nvSpPr>
        <p:spPr>
          <a:xfrm>
            <a:off x="8832726" y="432678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46.20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F7C42F-D3C2-9355-DFB1-29F7CF45ACBA}"/>
              </a:ext>
            </a:extLst>
          </p:cNvPr>
          <p:cNvSpPr txBox="1"/>
          <p:nvPr/>
        </p:nvSpPr>
        <p:spPr>
          <a:xfrm>
            <a:off x="9932260" y="5381119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48.74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42814-3A17-3D93-F568-D3AE5B5AAB03}"/>
              </a:ext>
            </a:extLst>
          </p:cNvPr>
          <p:cNvSpPr txBox="1"/>
          <p:nvPr/>
        </p:nvSpPr>
        <p:spPr>
          <a:xfrm>
            <a:off x="6337913" y="6378614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 표준편차</a:t>
            </a:r>
          </a:p>
        </p:txBody>
      </p:sp>
      <p:sp>
        <p:nvSpPr>
          <p:cNvPr id="3" name="Google Shape;116;p19">
            <a:extLst>
              <a:ext uri="{FF2B5EF4-FFF2-40B4-BE49-F238E27FC236}">
                <a16:creationId xmlns:a16="http://schemas.microsoft.com/office/drawing/2014/main" id="{3D685D5B-CF34-78B8-A757-EFEF0859CD9B}"/>
              </a:ext>
            </a:extLst>
          </p:cNvPr>
          <p:cNvSpPr txBox="1"/>
          <p:nvPr/>
        </p:nvSpPr>
        <p:spPr>
          <a:xfrm>
            <a:off x="1878632" y="409167"/>
            <a:ext cx="6781891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노이즈 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4348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862C6-5A1F-DB2F-68F7-FED10DFAF122}"/>
              </a:ext>
            </a:extLst>
          </p:cNvPr>
          <p:cNvSpPr txBox="1"/>
          <p:nvPr/>
        </p:nvSpPr>
        <p:spPr>
          <a:xfrm>
            <a:off x="2285124" y="1859340"/>
            <a:ext cx="9017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적용한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이미지를 같이 학습하여 데이터를 증강하도록 하였다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데이터 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15,834</a:t>
            </a:r>
            <a:r>
              <a:rPr lang="ko-KR" altLang="en-US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-&gt; 31668</a:t>
            </a:r>
            <a:r>
              <a:rPr lang="ko-KR" altLang="en-US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장으로 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배 증강</a:t>
            </a:r>
            <a:endParaRPr lang="en-US" altLang="ko-KR" sz="16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똑같이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모델을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6A821-E6C8-6EE3-B337-096FC033B1F3}"/>
              </a:ext>
            </a:extLst>
          </p:cNvPr>
          <p:cNvSpPr txBox="1"/>
          <p:nvPr/>
        </p:nvSpPr>
        <p:spPr>
          <a:xfrm>
            <a:off x="2043824" y="1201407"/>
            <a:ext cx="950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저해상도 조류 이미지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 데이터 증강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7DA4D1-F98C-729F-5682-8EE7836D8216}"/>
              </a:ext>
            </a:extLst>
          </p:cNvPr>
          <p:cNvCxnSpPr/>
          <p:nvPr/>
        </p:nvCxnSpPr>
        <p:spPr>
          <a:xfrm>
            <a:off x="3548993" y="3793070"/>
            <a:ext cx="0" cy="254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5C39CA-117E-F998-70C0-52DE8C4015EF}"/>
              </a:ext>
            </a:extLst>
          </p:cNvPr>
          <p:cNvCxnSpPr/>
          <p:nvPr/>
        </p:nvCxnSpPr>
        <p:spPr>
          <a:xfrm>
            <a:off x="3548993" y="6336574"/>
            <a:ext cx="70734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EE2AD-ED09-12CF-3465-5730AF28949A}"/>
              </a:ext>
            </a:extLst>
          </p:cNvPr>
          <p:cNvSpPr/>
          <p:nvPr/>
        </p:nvSpPr>
        <p:spPr>
          <a:xfrm>
            <a:off x="3548978" y="4270734"/>
            <a:ext cx="2940720" cy="409903"/>
          </a:xfrm>
          <a:prstGeom prst="rect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554881-6B4B-EC97-5607-CF985F6DFCF3}"/>
              </a:ext>
            </a:extLst>
          </p:cNvPr>
          <p:cNvSpPr/>
          <p:nvPr/>
        </p:nvSpPr>
        <p:spPr>
          <a:xfrm>
            <a:off x="3548977" y="5324674"/>
            <a:ext cx="2940721" cy="409903"/>
          </a:xfrm>
          <a:prstGeom prst="rect">
            <a:avLst/>
          </a:prstGeom>
          <a:solidFill>
            <a:srgbClr val="C4EB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B142C-8CFC-0C21-A385-BE48E1DCE4C6}"/>
              </a:ext>
            </a:extLst>
          </p:cNvPr>
          <p:cNvSpPr txBox="1"/>
          <p:nvPr/>
        </p:nvSpPr>
        <p:spPr>
          <a:xfrm>
            <a:off x="2763177" y="432179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증강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F5C45-4662-231B-125E-8B57772EE48C}"/>
              </a:ext>
            </a:extLst>
          </p:cNvPr>
          <p:cNvSpPr txBox="1"/>
          <p:nvPr/>
        </p:nvSpPr>
        <p:spPr>
          <a:xfrm>
            <a:off x="2763137" y="5375738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증강 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BCFE3-08DB-B355-7871-ABF16F29D710}"/>
              </a:ext>
            </a:extLst>
          </p:cNvPr>
          <p:cNvSpPr txBox="1"/>
          <p:nvPr/>
        </p:nvSpPr>
        <p:spPr>
          <a:xfrm>
            <a:off x="6489698" y="431289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15834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F0A24-E83E-3FC0-CD86-D19FADD83D54}"/>
              </a:ext>
            </a:extLst>
          </p:cNvPr>
          <p:cNvSpPr txBox="1"/>
          <p:nvPr/>
        </p:nvSpPr>
        <p:spPr>
          <a:xfrm>
            <a:off x="9428863" y="537911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32668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D6474-0F9B-0F6E-047B-BF0B130D6E26}"/>
              </a:ext>
            </a:extLst>
          </p:cNvPr>
          <p:cNvSpPr txBox="1"/>
          <p:nvPr/>
        </p:nvSpPr>
        <p:spPr>
          <a:xfrm>
            <a:off x="6134713" y="637861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전체 데이터 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8CBE7B-D05A-1263-EFC2-86FD42FA4774}"/>
              </a:ext>
            </a:extLst>
          </p:cNvPr>
          <p:cNvSpPr/>
          <p:nvPr/>
        </p:nvSpPr>
        <p:spPr>
          <a:xfrm>
            <a:off x="6476990" y="5324674"/>
            <a:ext cx="2940721" cy="4099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FA5C6-12D8-6320-F44A-A7BEE921805E}"/>
              </a:ext>
            </a:extLst>
          </p:cNvPr>
          <p:cNvSpPr txBox="1"/>
          <p:nvPr/>
        </p:nvSpPr>
        <p:spPr>
          <a:xfrm>
            <a:off x="4307947" y="4335975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저해상도 조류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A35400-B5F9-85B1-8224-7ACE0758E749}"/>
              </a:ext>
            </a:extLst>
          </p:cNvPr>
          <p:cNvSpPr txBox="1"/>
          <p:nvPr/>
        </p:nvSpPr>
        <p:spPr>
          <a:xfrm>
            <a:off x="4307947" y="5405960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저해상도 조류 이미지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9D62E-EF68-3DA8-E2D7-8F8181E0595E}"/>
              </a:ext>
            </a:extLst>
          </p:cNvPr>
          <p:cNvSpPr txBox="1"/>
          <p:nvPr/>
        </p:nvSpPr>
        <p:spPr>
          <a:xfrm>
            <a:off x="6506268" y="5405960"/>
            <a:ext cx="29225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가우시안 노이즈 적용저해상도 조류 이미지</a:t>
            </a:r>
          </a:p>
        </p:txBody>
      </p:sp>
      <p:sp>
        <p:nvSpPr>
          <p:cNvPr id="10" name="Google Shape;116;p19">
            <a:extLst>
              <a:ext uri="{FF2B5EF4-FFF2-40B4-BE49-F238E27FC236}">
                <a16:creationId xmlns:a16="http://schemas.microsoft.com/office/drawing/2014/main" id="{2B7562B9-B3BA-0EE9-51BB-EECE5712DE8D}"/>
              </a:ext>
            </a:extLst>
          </p:cNvPr>
          <p:cNvSpPr txBox="1"/>
          <p:nvPr/>
        </p:nvSpPr>
        <p:spPr>
          <a:xfrm>
            <a:off x="1847101" y="404740"/>
            <a:ext cx="6834443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dirty="0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노이즈 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726027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E44DEB-EEC8-C975-7DBB-10093D231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93268"/>
              </p:ext>
            </p:extLst>
          </p:nvPr>
        </p:nvGraphicFramePr>
        <p:xfrm>
          <a:off x="2488762" y="201421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050398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4492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저해상도 조류 이미지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가우시안 노이즈 적용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0.88756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0.81797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49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464198-BE69-E867-0B7B-823C9A3BF16C}"/>
              </a:ext>
            </a:extLst>
          </p:cNvPr>
          <p:cNvSpPr txBox="1"/>
          <p:nvPr/>
        </p:nvSpPr>
        <p:spPr>
          <a:xfrm>
            <a:off x="2043824" y="1201407"/>
            <a:ext cx="901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저해상도 조류 이미지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69B14B-1990-9428-FA72-698C2769E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46881"/>
              </p:ext>
            </p:extLst>
          </p:nvPr>
        </p:nvGraphicFramePr>
        <p:xfrm>
          <a:off x="2488762" y="4710666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050398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4492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저해상도 조류 이미지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증강 후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0.88756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0.89736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498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BA9B0B9-40E4-DE47-F465-998FA57528E7}"/>
              </a:ext>
            </a:extLst>
          </p:cNvPr>
          <p:cNvSpPr txBox="1"/>
          <p:nvPr/>
        </p:nvSpPr>
        <p:spPr>
          <a:xfrm>
            <a:off x="2043824" y="3827278"/>
            <a:ext cx="950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저해상도 조류 이미지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적용 저해상도 조류 이미지 데이터 증강</a:t>
            </a:r>
          </a:p>
        </p:txBody>
      </p:sp>
      <p:sp>
        <p:nvSpPr>
          <p:cNvPr id="3" name="Google Shape;116;p19">
            <a:extLst>
              <a:ext uri="{FF2B5EF4-FFF2-40B4-BE49-F238E27FC236}">
                <a16:creationId xmlns:a16="http://schemas.microsoft.com/office/drawing/2014/main" id="{B556AB87-F153-2ECA-4871-D7550D0A097B}"/>
              </a:ext>
            </a:extLst>
          </p:cNvPr>
          <p:cNvSpPr txBox="1"/>
          <p:nvPr/>
        </p:nvSpPr>
        <p:spPr>
          <a:xfrm>
            <a:off x="1878632" y="409167"/>
            <a:ext cx="7212815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노이즈</a:t>
            </a:r>
            <a:r>
              <a:rPr lang="en-US" altLang="ko-KR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: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결론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96616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64198-BE69-E867-0B7B-823C9A3BF16C}"/>
              </a:ext>
            </a:extLst>
          </p:cNvPr>
          <p:cNvSpPr txBox="1"/>
          <p:nvPr/>
        </p:nvSpPr>
        <p:spPr>
          <a:xfrm>
            <a:off x="2043824" y="1201407"/>
            <a:ext cx="901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74F53-993D-6402-B152-7ED6178FF43D}"/>
              </a:ext>
            </a:extLst>
          </p:cNvPr>
          <p:cNvSpPr txBox="1"/>
          <p:nvPr/>
        </p:nvSpPr>
        <p:spPr>
          <a:xfrm>
            <a:off x="2043824" y="1767007"/>
            <a:ext cx="88337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적용의 특성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색상의 표준편차를 직접적으로 증가시키는 방식이 아니라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노이즈를 형성하여 결과적으로 색상의 분산을 증가시키는 방법이다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Gaussian 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포함된 데이터는 기존의 원본 데이터보다 학습 정확도가 감소할 가능성이 높다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4D54F-C9CE-A239-CD39-F5A0ADC10227}"/>
              </a:ext>
            </a:extLst>
          </p:cNvPr>
          <p:cNvSpPr txBox="1"/>
          <p:nvPr/>
        </p:nvSpPr>
        <p:spPr>
          <a:xfrm>
            <a:off x="2043824" y="3625268"/>
            <a:ext cx="95893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데이터 증강 효과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저해상도 조류 이미지와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적용한 데이터를 합쳐 학습한 결과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F1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스코어는 소폭 증가하였으나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주로 데이터 수의 증가로 인한 효과로 판단된다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자체가 학습에 유의미한 도움을 주었다고 결론짓기에는 증가 폭이 미세한 수준에 그쳤다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Google Shape;116;p19">
            <a:extLst>
              <a:ext uri="{FF2B5EF4-FFF2-40B4-BE49-F238E27FC236}">
                <a16:creationId xmlns:a16="http://schemas.microsoft.com/office/drawing/2014/main" id="{14578713-DF96-756A-32CA-ED8EE6A9E515}"/>
              </a:ext>
            </a:extLst>
          </p:cNvPr>
          <p:cNvSpPr txBox="1"/>
          <p:nvPr/>
        </p:nvSpPr>
        <p:spPr>
          <a:xfrm>
            <a:off x="1878632" y="409167"/>
            <a:ext cx="6886995" cy="71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70" b="1" err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가우시안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 노이즈</a:t>
            </a:r>
            <a:r>
              <a:rPr lang="en-US" altLang="ko-KR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: </a:t>
            </a:r>
            <a:r>
              <a:rPr lang="ko-KR" altLang="en-US" sz="2670" b="1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Gowun Dodum"/>
                <a:sym typeface="Gowun Dodum"/>
              </a:rPr>
              <a:t>결론</a:t>
            </a:r>
            <a:endParaRPr lang="ko-KR" altLang="en-US" sz="267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25216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6bc4039286_0_0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  <a:buSzPts val="1400"/>
              <a:defRPr/>
            </a:pPr>
            <a:r>
              <a:rPr lang="en-US" altLang="ko"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26bc4039286_0_0"/>
          <p:cNvSpPr txBox="1"/>
          <p:nvPr/>
        </p:nvSpPr>
        <p:spPr>
          <a:xfrm>
            <a:off x="3330400" y="2895400"/>
            <a:ext cx="6639200" cy="142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 latinLnBrk="0">
              <a:lnSpc>
                <a:spcPct val="115000"/>
              </a:lnSpc>
              <a:buClr>
                <a:srgbClr val="000000"/>
              </a:buClr>
              <a:buSzPts val="2500"/>
              <a:defRPr/>
            </a:pPr>
            <a:r>
              <a:rPr lang="ko" altLang="en-US" sz="6667" b="1" kern="0">
                <a:solidFill>
                  <a:srgbClr val="19264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Gowun Dodum"/>
                <a:sym typeface="Gowun Dodum"/>
              </a:rPr>
              <a:t>감 사 합 니 다</a:t>
            </a:r>
            <a:endParaRPr sz="6667" kern="0">
              <a:solidFill>
                <a:srgbClr val="19264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Gowun Dodum"/>
              <a:sym typeface="Gowun Dodum"/>
            </a:endParaRPr>
          </a:p>
        </p:txBody>
      </p:sp>
      <p:cxnSp>
        <p:nvCxnSpPr>
          <p:cNvPr id="664" name="Google Shape;664;g26bc4039286_0_0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5" name="Google Shape;665;g26bc403928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목차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64348959-1BB8-55CD-61FF-52F887999115}"/>
              </a:ext>
            </a:extLst>
          </p:cNvPr>
          <p:cNvSpPr txBox="1"/>
          <p:nvPr/>
        </p:nvSpPr>
        <p:spPr>
          <a:xfrm>
            <a:off x="1918539" y="1407400"/>
            <a:ext cx="7820884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indent="-380990"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방향성 소개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+mj-ea"/>
              <a:ea typeface="+mj-ea"/>
            </a:endParaRPr>
          </a:p>
          <a:p>
            <a:pPr marL="380990" indent="-380990">
              <a:buFontTx/>
              <a:buChar char="-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Horiziontal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/Vertical Flip</a:t>
            </a: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Shear Transform</a:t>
            </a: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Hue, Saturation, Brightness adjustment</a:t>
            </a: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noise</a:t>
            </a:r>
            <a:endParaRPr lang="en-US" altLang="ko-KR" sz="2400" dirty="0">
              <a:latin typeface="+mj-ea"/>
              <a:ea typeface="+mj-ea"/>
            </a:endParaRP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+mj-ea"/>
              <a:ea typeface="+mj-ea"/>
            </a:endParaRPr>
          </a:p>
          <a:p>
            <a:pPr marL="380990" indent="-380990">
              <a:buFontTx/>
              <a:buChar char="-"/>
            </a:pP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프로젝트 주제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8ACDE2FD-BF8A-7484-259E-1C5F314A60E0}"/>
              </a:ext>
            </a:extLst>
          </p:cNvPr>
          <p:cNvSpPr txBox="1"/>
          <p:nvPr/>
        </p:nvSpPr>
        <p:spPr>
          <a:xfrm>
            <a:off x="1878633" y="2078883"/>
            <a:ext cx="9651215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400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저해상도 조류 이미지 분류</a:t>
            </a:r>
            <a:endParaRPr lang="en-US" altLang="ko-KR" sz="2400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(2024.04.08 – 2024.05.06 DACON </a:t>
            </a:r>
            <a:r>
              <a:rPr lang="ko-KR" altLang="en-US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경진대회</a:t>
            </a:r>
            <a:r>
              <a:rPr lang="en-US" altLang="ko-KR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)</a:t>
            </a:r>
            <a:endParaRPr lang="en-US" sz="2133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BD6A8-05F7-F5F3-806B-FF8AB4953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3" y="4126139"/>
            <a:ext cx="9850913" cy="18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데이터 설명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FABE48-9DDA-4B41-D893-3C872B4E5B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57" y="1466308"/>
            <a:ext cx="2162155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7B138-9E85-319E-EE73-EF7E827D05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93765" y="1459953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A13DD4-2C0C-C1E1-88BC-B6971485A4D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11573" y="1459953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2BC21A-CC6E-BF6F-180C-670DD58661FC}"/>
              </a:ext>
            </a:extLst>
          </p:cNvPr>
          <p:cNvSpPr txBox="1"/>
          <p:nvPr/>
        </p:nvSpPr>
        <p:spPr>
          <a:xfrm>
            <a:off x="3513952" y="3707606"/>
            <a:ext cx="108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NanumGothic ExtraBold"/>
              </a:rPr>
              <a:t>Train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AAF05-5F82-C15C-A15E-8481E2B0BA1A}"/>
              </a:ext>
            </a:extLst>
          </p:cNvPr>
          <p:cNvSpPr txBox="1"/>
          <p:nvPr/>
        </p:nvSpPr>
        <p:spPr>
          <a:xfrm>
            <a:off x="6023017" y="3657331"/>
            <a:ext cx="170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NanumGothic ExtraBold"/>
              </a:rPr>
              <a:t>Upscale Train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45CE1-37C9-7798-3358-728D09DF3D1A}"/>
              </a:ext>
            </a:extLst>
          </p:cNvPr>
          <p:cNvSpPr txBox="1"/>
          <p:nvPr/>
        </p:nvSpPr>
        <p:spPr>
          <a:xfrm>
            <a:off x="9148491" y="3707606"/>
            <a:ext cx="108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NanumGothic ExtraBold"/>
              </a:rPr>
              <a:t>Test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75;p15">
            <a:extLst>
              <a:ext uri="{FF2B5EF4-FFF2-40B4-BE49-F238E27FC236}">
                <a16:creationId xmlns:a16="http://schemas.microsoft.com/office/drawing/2014/main" id="{37523241-23CE-CF7D-74A8-99656B4520CB}"/>
              </a:ext>
            </a:extLst>
          </p:cNvPr>
          <p:cNvSpPr txBox="1"/>
          <p:nvPr/>
        </p:nvSpPr>
        <p:spPr>
          <a:xfrm>
            <a:off x="1878633" y="4355993"/>
            <a:ext cx="982989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64x64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크기의 저해상도 조류 이미지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(15,834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Upsclae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 Data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1:1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쌍으로 구성된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256x256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크기의 고해상도 조류 이미지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(15,834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: 64x64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크기의 저해상도 조류 이미지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(6,786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cf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25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범주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92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94B372C-F099-6B73-94B2-6E0B8E4E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152623F-809E-C804-EA71-37722A219921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3A6144D2-AD99-50C1-D83B-5AADBB8AE93A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91FA453-67C8-4600-97F8-C8968CB12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C20337D-E8F7-67EA-26BC-544BD230AD9C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최종 프로젝트 방향성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7" name="Google Shape;75;p15">
            <a:extLst>
              <a:ext uri="{FF2B5EF4-FFF2-40B4-BE49-F238E27FC236}">
                <a16:creationId xmlns:a16="http://schemas.microsoft.com/office/drawing/2014/main" id="{849DB755-75AF-38C9-9F2B-9F3C9171D5B4}"/>
              </a:ext>
            </a:extLst>
          </p:cNvPr>
          <p:cNvSpPr txBox="1"/>
          <p:nvPr/>
        </p:nvSpPr>
        <p:spPr>
          <a:xfrm>
            <a:off x="1805284" y="1407400"/>
            <a:ext cx="965121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中 가장 정확도가 높았던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진행하기로   결정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이미지만 있는 환경에서 정확하게 분류하는 모델을 개발하는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것이 의미가 있다고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판단하여 고해상도 이미지를 훈련에 사용하지 않기로 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DAYCON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baseline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사용되었던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EfficientNet_B0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8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2C8D4999-6B47-719E-BC5C-BFF80F4D3080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EfficientNet_B0</a:t>
            </a: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 모델 사용</a:t>
            </a:r>
            <a:endParaRPr lang="en-US" altLang="ko"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5;p13">
                <a:extLst>
                  <a:ext uri="{FF2B5EF4-FFF2-40B4-BE49-F238E27FC236}">
                    <a16:creationId xmlns:a16="http://schemas.microsoft.com/office/drawing/2014/main" id="{543AE9E1-0777-160A-CC66-3FC906A20E63}"/>
                  </a:ext>
                </a:extLst>
              </p:cNvPr>
              <p:cNvSpPr txBox="1"/>
              <p:nvPr/>
            </p:nvSpPr>
            <p:spPr>
              <a:xfrm>
                <a:off x="2018069" y="1349591"/>
                <a:ext cx="9278581" cy="378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342900" indent="-34290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EfficientNet_B0</a:t>
                </a:r>
              </a:p>
              <a:p>
                <a:pPr>
                  <a:lnSpc>
                    <a:spcPct val="115000"/>
                  </a:lnSpc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분류를 위한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모델로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효율성과 성능 간의 균형을 유지하면서 다양한 크기의 모델을 설계하기 위해 개발된 </a:t>
                </a:r>
                <a:r>
                  <a:rPr lang="en-US" altLang="ko-KR" sz="2000" dirty="0" err="1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EfficientNet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아키텍처의 기본 버전</a:t>
                </a:r>
                <a:endParaRPr lang="en-US" altLang="ko-KR" sz="2000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주요 특징</a:t>
                </a:r>
                <a:endParaRPr lang="en-US" altLang="ko-KR" sz="2000" b="1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457200" indent="-4572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Compound Scaling</a:t>
                </a:r>
              </a:p>
              <a:p>
                <a:pPr marL="457200" indent="-4572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altLang="ko-KR" sz="2000" dirty="0" err="1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MBConv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(Mobile Inverted Bottleneck Convolution)</a:t>
                </a:r>
              </a:p>
              <a:p>
                <a:pPr marL="457200" indent="-4572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Swish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457200" indent="-4572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같은 정확도를 가진 모델과 비교했을 때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파라미터 수와 </a:t>
                </a:r>
                <a:endParaRPr lang="en-US" altLang="ko-KR" sz="2000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</a:t>
                </a:r>
                <a:r>
                  <a:rPr lang="ko-KR" altLang="en-US" sz="2000" dirty="0" err="1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연산량을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크게 줄일 수 있음</a:t>
                </a:r>
                <a:endParaRPr lang="en-US" altLang="ko-KR" sz="2000" dirty="0">
                  <a:solidFill>
                    <a:srgbClr val="1926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Google Shape;55;p13">
                <a:extLst>
                  <a:ext uri="{FF2B5EF4-FFF2-40B4-BE49-F238E27FC236}">
                    <a16:creationId xmlns:a16="http://schemas.microsoft.com/office/drawing/2014/main" id="{543AE9E1-0777-160A-CC66-3FC906A2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69" y="1349591"/>
                <a:ext cx="9278581" cy="378561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965C8E5-F41E-CAAB-DDAE-C82D23754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753" y="2547368"/>
            <a:ext cx="2153897" cy="33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4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9967E4-A18D-4BC4-8A76-B8DB10C0CA9F}"/>
              </a:ext>
            </a:extLst>
          </p:cNvPr>
          <p:cNvSpPr/>
          <p:nvPr/>
        </p:nvSpPr>
        <p:spPr>
          <a:xfrm>
            <a:off x="1878633" y="1050160"/>
            <a:ext cx="98161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균일한 분포가 좋은 시작점이지만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데이터를 더 풍부하게 하기 위해 추가적인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증강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고려할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 이하인 종들을 대상으로 다음과 같은 이미지 증강 기법을 적용할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Horiziontal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/Vertical Flip: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새들의 이미지가 방향에 민감하지 않다면 뒤집기 변환을 사용해 학습 데이터를 확장할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Shear Transform: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특정 방향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또는 세로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픽셀을 이동시켜 평행사변형 모양으로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왜곡합니다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자연스러운 왜곡이 발생할 수 있는 실제 데이터를 시뮬레이션 하거나 모델의 과적합을 방지하기 위해 사용합니다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Hue, Saturation, Brightness adjustment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날씨나 조명 변화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왜곡 등 다양한 상황에서의 모델 적응력을 높일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4.Gaussian noise: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색상의 표준편차를 직접적으로 증가시키는 방식이 아니라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노이즈를 형성하여 결과적으로 색상의 분산을 증가시킵니다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데이터 증강을 통해 모델이 다양한 변형을 학습하게 만들어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 능력을 향상시킬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D84F7ADF-5673-37A6-B7BC-8B5F47F6CEEC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데이터 증강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565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F45F51-7076-4E79-9BFA-A7B635315BD9}"/>
              </a:ext>
            </a:extLst>
          </p:cNvPr>
          <p:cNvSpPr/>
          <p:nvPr/>
        </p:nvSpPr>
        <p:spPr>
          <a:xfrm>
            <a:off x="1805283" y="1321458"/>
            <a:ext cx="91316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이미지로만 학습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데이터를 저해상도 이미지로만 구성하여 모델이 저해상도 이미지에서 바로 특성을 학습하도록 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하면 모델이 테스트 데이터와 유사한 품질의 이미지를 학습하게 되어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 성능이 높아질 가능성이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업스케일된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이미지를 보조로 사용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이미지를 주 데이터로 사용하되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업스케일된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이미지를 추가적인 데이터 증강으로 사용하는 접근입니다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 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업스케일된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20-30%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 섞어 주어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업스케일된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 간의 특성 차이를 일부 보완할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F23BF-2863-43C1-AE9D-01CCEF27D63C}"/>
              </a:ext>
            </a:extLst>
          </p:cNvPr>
          <p:cNvSpPr/>
          <p:nvPr/>
        </p:nvSpPr>
        <p:spPr>
          <a:xfrm>
            <a:off x="1878632" y="3546904"/>
            <a:ext cx="91944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Super-Resolution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과정에서 저해상도 이미지를 슈퍼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레졸루션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 EDSR, ESRGAN)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고해상도로 변환한 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고해상도 이미지를 학습 데이터로 사용해 볼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시에도 먼저 저해상도를 슈퍼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레졸루션으로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업스케일한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분류 모델에 입력합니다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Blurring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적응형 증강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데이터를 모방하여 이미지 일부에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블러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적용하는 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저해상도에서 나타날 수 있는 불확실성을 견딜 수 있도록 보강할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17A1C0F-3257-AA5A-8908-2C1E190116C4}"/>
              </a:ext>
            </a:extLst>
          </p:cNvPr>
          <p:cNvSpPr txBox="1"/>
          <p:nvPr/>
        </p:nvSpPr>
        <p:spPr>
          <a:xfrm>
            <a:off x="1878632" y="409167"/>
            <a:ext cx="7664761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 ExtraBold"/>
                <a:sym typeface="NanumGothic ExtraBold"/>
              </a:rPr>
              <a:t>모델의 성능을 향상시킬 수 있는 다양한 방법</a:t>
            </a:r>
            <a:endParaRPr sz="2667" b="1" dirty="0">
              <a:solidFill>
                <a:srgbClr val="1926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3632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2650</Words>
  <Application>Microsoft Office PowerPoint</Application>
  <PresentationFormat>와이드스크린</PresentationFormat>
  <Paragraphs>277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배달의민족 한나체 Pro</vt:lpstr>
      <vt:lpstr>나눔스퀘어</vt:lpstr>
      <vt:lpstr>Cambria Math</vt:lpstr>
      <vt:lpstr>Gowun Dodum</vt:lpstr>
      <vt:lpstr>NanumGothicExtraBold</vt:lpstr>
      <vt:lpstr>NanumGothic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지민 황</dc:creator>
  <cp:lastModifiedBy>PC</cp:lastModifiedBy>
  <cp:revision>40</cp:revision>
  <dcterms:created xsi:type="dcterms:W3CDTF">2024-11-25T06:19:42Z</dcterms:created>
  <dcterms:modified xsi:type="dcterms:W3CDTF">2024-11-26T09:11:00Z</dcterms:modified>
</cp:coreProperties>
</file>